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8" r:id="rId4"/>
  </p:sldMasterIdLst>
  <p:notesMasterIdLst>
    <p:notesMasterId r:id="rId52"/>
  </p:notesMasterIdLst>
  <p:sldIdLst>
    <p:sldId id="256" r:id="rId5"/>
    <p:sldId id="257" r:id="rId6"/>
    <p:sldId id="258" r:id="rId7"/>
    <p:sldId id="263" r:id="rId8"/>
    <p:sldId id="260" r:id="rId9"/>
    <p:sldId id="261" r:id="rId10"/>
    <p:sldId id="262" r:id="rId11"/>
    <p:sldId id="305" r:id="rId12"/>
    <p:sldId id="264" r:id="rId13"/>
    <p:sldId id="265" r:id="rId14"/>
    <p:sldId id="268" r:id="rId15"/>
    <p:sldId id="269" r:id="rId16"/>
    <p:sldId id="270" r:id="rId17"/>
    <p:sldId id="271" r:id="rId18"/>
    <p:sldId id="324" r:id="rId19"/>
    <p:sldId id="325" r:id="rId20"/>
    <p:sldId id="308" r:id="rId21"/>
    <p:sldId id="326" r:id="rId22"/>
    <p:sldId id="327" r:id="rId23"/>
    <p:sldId id="372" r:id="rId24"/>
    <p:sldId id="311" r:id="rId25"/>
    <p:sldId id="328" r:id="rId26"/>
    <p:sldId id="373" r:id="rId27"/>
    <p:sldId id="329" r:id="rId28"/>
    <p:sldId id="331" r:id="rId29"/>
    <p:sldId id="374" r:id="rId30"/>
    <p:sldId id="332" r:id="rId31"/>
    <p:sldId id="282" r:id="rId32"/>
    <p:sldId id="358" r:id="rId33"/>
    <p:sldId id="361" r:id="rId34"/>
    <p:sldId id="363" r:id="rId35"/>
    <p:sldId id="362" r:id="rId36"/>
    <p:sldId id="365" r:id="rId37"/>
    <p:sldId id="364" r:id="rId38"/>
    <p:sldId id="367" r:id="rId39"/>
    <p:sldId id="366" r:id="rId40"/>
    <p:sldId id="369" r:id="rId41"/>
    <p:sldId id="368" r:id="rId42"/>
    <p:sldId id="370" r:id="rId43"/>
    <p:sldId id="375" r:id="rId44"/>
    <p:sldId id="371" r:id="rId45"/>
    <p:sldId id="376" r:id="rId46"/>
    <p:sldId id="333" r:id="rId47"/>
    <p:sldId id="334" r:id="rId48"/>
    <p:sldId id="296" r:id="rId49"/>
    <p:sldId id="297" r:id="rId50"/>
    <p:sldId id="298" r:id="rId51"/>
  </p:sldIdLst>
  <p:sldSz cx="9144000" cy="5143500" type="screen16x9"/>
  <p:notesSz cx="6858000" cy="9144000"/>
  <p:embeddedFontLst>
    <p:embeddedFont>
      <p:font typeface="Helvetica Neue" panose="020B0604020202020204" charset="0"/>
      <p:regular r:id="rId53"/>
      <p:bold r:id="rId54"/>
      <p:italic r:id="rId55"/>
      <p:boldItalic r:id="rId56"/>
    </p:embeddedFont>
    <p:embeddedFont>
      <p:font typeface="Open Sans" panose="020B0606030504020204" pitchFamily="34" charset="0"/>
      <p:regular r:id="rId57"/>
      <p:bold r:id="rId58"/>
      <p:italic r:id="rId59"/>
      <p:boldItalic r:id="rId60"/>
    </p:embeddedFont>
    <p:embeddedFont>
      <p:font typeface="Proxima Nova" panose="020B0604020202020204" charset="0"/>
      <p:regular r:id="rId61"/>
      <p:bold r:id="rId62"/>
      <p:italic r:id="rId63"/>
      <p:boldItalic r:id="rId64"/>
    </p:embeddedFont>
    <p:embeddedFont>
      <p:font typeface="Roboto" panose="02000000000000000000" pitchFamily="2" charset="0"/>
      <p:regular r:id="rId65"/>
      <p:bold r:id="rId66"/>
      <p:italic r:id="rId67"/>
      <p:boldItalic r:id="rId68"/>
    </p:embeddedFont>
    <p:embeddedFont>
      <p:font typeface="Roboto Light" panose="02000000000000000000" pitchFamily="2" charset="0"/>
      <p:regular r:id="rId69"/>
      <p:italic r:id="rId70"/>
    </p:embeddedFont>
    <p:embeddedFont>
      <p:font typeface="Roboto Thin" panose="02000000000000000000" pitchFamily="2" charset="0"/>
      <p:regular r:id="rId71"/>
      <p: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3F07B12-FAE0-28AD-E538-EEDF72EBCEF7}" name="Noyan, Alican" initials="NA" userId="S::noyan.a@buas.nl::f2106684-872a-4b1d-b983-18c991c41330"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Biswas, Abhishek" initials="BA" lastIdx="1" clrIdx="0">
    <p:extLst>
      <p:ext uri="{19B8F6BF-5375-455C-9EA6-DF929625EA0E}">
        <p15:presenceInfo xmlns:p15="http://schemas.microsoft.com/office/powerpoint/2012/main" userId="S::biswas.a@buas.nl::fb8d240a-d551-4b24-ab9a-9862bbc79dd8" providerId="AD"/>
      </p:ext>
    </p:extLst>
  </p:cmAuthor>
  <p:cmAuthor id="2" name="Noyan, Alican" initials="NA" lastIdx="3" clrIdx="1">
    <p:extLst>
      <p:ext uri="{19B8F6BF-5375-455C-9EA6-DF929625EA0E}">
        <p15:presenceInfo xmlns:p15="http://schemas.microsoft.com/office/powerpoint/2012/main" userId="S::noyan.a@buas.nl::f2106684-872a-4b1d-b983-18c991c41330" providerId="AD"/>
      </p:ext>
    </p:extLst>
  </p:cmAuthor>
  <p:cmAuthor id="3" name="Heijligers, Bram" initials="HB" lastIdx="3" clrIdx="2">
    <p:extLst>
      <p:ext uri="{19B8F6BF-5375-455C-9EA6-DF929625EA0E}">
        <p15:presenceInfo xmlns:p15="http://schemas.microsoft.com/office/powerpoint/2012/main" userId="S::heijligers.b@buas.nl::5cef929d-ecf9-4fca-bf12-bc5ee065fc9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CC"/>
    <a:srgbClr val="00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C607CE-9723-7B21-FAF9-4CA40AF7256A}" v="196" dt="2024-11-16T22:34:40.004"/>
    <p1510:client id="{9006DF3B-2983-C08A-1098-A8F0ABC86946}" v="593" dt="2024-11-15T16:02:59.848"/>
  </p1510:revLst>
</p1510:revInfo>
</file>

<file path=ppt/tableStyles.xml><?xml version="1.0" encoding="utf-8"?>
<a:tblStyleLst xmlns:a="http://schemas.openxmlformats.org/drawingml/2006/main" def="{764D4AE7-FFBC-431D-9275-528F30A785D3}">
  <a:tblStyle styleId="{764D4AE7-FFBC-431D-9275-528F30A785D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1.fntdata"/><Relationship Id="rId68" Type="http://schemas.openxmlformats.org/officeDocument/2006/relationships/font" Target="fonts/font16.fntdata"/><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74" Type="http://schemas.openxmlformats.org/officeDocument/2006/relationships/presProps" Target="presProps.xml"/><Relationship Id="rId79" Type="http://schemas.microsoft.com/office/2015/10/relationships/revisionInfo" Target="revisionInfo.xml"/><Relationship Id="rId5" Type="http://schemas.openxmlformats.org/officeDocument/2006/relationships/slide" Target="slides/slide1.xml"/><Relationship Id="rId61" Type="http://schemas.openxmlformats.org/officeDocument/2006/relationships/font" Target="fonts/font9.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20.fntdata"/><Relationship Id="rId80" Type="http://schemas.microsoft.com/office/2018/10/relationships/authors" Targe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5.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commentAuthors" Target="commentAuthors.xml"/><Relationship Id="rId78"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font" Target="fonts/font3.fntdata"/><Relationship Id="rId76"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font" Target="fonts/font19.fntdata"/><Relationship Id="rId2" Type="http://schemas.openxmlformats.org/officeDocument/2006/relationships/customXml" Target="../customXml/item2.xml"/><Relationship Id="rId29" Type="http://schemas.openxmlformats.org/officeDocument/2006/relationships/slide" Target="slides/slide2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yan, Alican" userId="S::noyan.a@buas.nl::f2106684-872a-4b1d-b983-18c991c41330" providerId="AD" clId="Web-{16C607CE-9723-7B21-FAF9-4CA40AF7256A}"/>
    <pc:docChg chg="modSld">
      <pc:chgData name="Noyan, Alican" userId="S::noyan.a@buas.nl::f2106684-872a-4b1d-b983-18c991c41330" providerId="AD" clId="Web-{16C607CE-9723-7B21-FAF9-4CA40AF7256A}" dt="2024-11-16T22:34:26.691" v="166" actId="20577"/>
      <pc:docMkLst>
        <pc:docMk/>
      </pc:docMkLst>
      <pc:sldChg chg="addSp delSp modSp">
        <pc:chgData name="Noyan, Alican" userId="S::noyan.a@buas.nl::f2106684-872a-4b1d-b983-18c991c41330" providerId="AD" clId="Web-{16C607CE-9723-7B21-FAF9-4CA40AF7256A}" dt="2024-11-16T22:33:18.610" v="143"/>
        <pc:sldMkLst>
          <pc:docMk/>
          <pc:sldMk cId="0" sldId="264"/>
        </pc:sldMkLst>
        <pc:spChg chg="add mod">
          <ac:chgData name="Noyan, Alican" userId="S::noyan.a@buas.nl::f2106684-872a-4b1d-b983-18c991c41330" providerId="AD" clId="Web-{16C607CE-9723-7B21-FAF9-4CA40AF7256A}" dt="2024-11-16T22:33:16.782" v="142" actId="20577"/>
          <ac:spMkLst>
            <pc:docMk/>
            <pc:sldMk cId="0" sldId="264"/>
            <ac:spMk id="3" creationId="{F87DA055-D5B4-A155-6D19-31563190229E}"/>
          </ac:spMkLst>
        </pc:spChg>
        <pc:spChg chg="add del mod">
          <ac:chgData name="Noyan, Alican" userId="S::noyan.a@buas.nl::f2106684-872a-4b1d-b983-18c991c41330" providerId="AD" clId="Web-{16C607CE-9723-7B21-FAF9-4CA40AF7256A}" dt="2024-11-16T22:33:18.610" v="143"/>
          <ac:spMkLst>
            <pc:docMk/>
            <pc:sldMk cId="0" sldId="264"/>
            <ac:spMk id="5" creationId="{8FEA9705-1504-4F55-F953-5458FBD43153}"/>
          </ac:spMkLst>
        </pc:spChg>
        <pc:spChg chg="del">
          <ac:chgData name="Noyan, Alican" userId="S::noyan.a@buas.nl::f2106684-872a-4b1d-b983-18c991c41330" providerId="AD" clId="Web-{16C607CE-9723-7B21-FAF9-4CA40AF7256A}" dt="2024-11-16T22:33:03.688" v="138"/>
          <ac:spMkLst>
            <pc:docMk/>
            <pc:sldMk cId="0" sldId="264"/>
            <ac:spMk id="164" creationId="{00000000-0000-0000-0000-000000000000}"/>
          </ac:spMkLst>
        </pc:spChg>
      </pc:sldChg>
      <pc:sldChg chg="addSp delSp modSp">
        <pc:chgData name="Noyan, Alican" userId="S::noyan.a@buas.nl::f2106684-872a-4b1d-b983-18c991c41330" providerId="AD" clId="Web-{16C607CE-9723-7B21-FAF9-4CA40AF7256A}" dt="2024-11-16T22:33:37.267" v="145" actId="20577"/>
        <pc:sldMkLst>
          <pc:docMk/>
          <pc:sldMk cId="0" sldId="268"/>
        </pc:sldMkLst>
        <pc:spChg chg="add mod">
          <ac:chgData name="Noyan, Alican" userId="S::noyan.a@buas.nl::f2106684-872a-4b1d-b983-18c991c41330" providerId="AD" clId="Web-{16C607CE-9723-7B21-FAF9-4CA40AF7256A}" dt="2024-11-16T22:33:37.267" v="145" actId="20577"/>
          <ac:spMkLst>
            <pc:docMk/>
            <pc:sldMk cId="0" sldId="268"/>
            <ac:spMk id="3" creationId="{22F2C667-A67F-28C8-0254-67ED893FAE9D}"/>
          </ac:spMkLst>
        </pc:spChg>
        <pc:spChg chg="del">
          <ac:chgData name="Noyan, Alican" userId="S::noyan.a@buas.nl::f2106684-872a-4b1d-b983-18c991c41330" providerId="AD" clId="Web-{16C607CE-9723-7B21-FAF9-4CA40AF7256A}" dt="2024-11-16T22:33:34.845" v="144"/>
          <ac:spMkLst>
            <pc:docMk/>
            <pc:sldMk cId="0" sldId="268"/>
            <ac:spMk id="206" creationId="{00000000-0000-0000-0000-000000000000}"/>
          </ac:spMkLst>
        </pc:spChg>
      </pc:sldChg>
      <pc:sldChg chg="addSp delSp modSp">
        <pc:chgData name="Noyan, Alican" userId="S::noyan.a@buas.nl::f2106684-872a-4b1d-b983-18c991c41330" providerId="AD" clId="Web-{16C607CE-9723-7B21-FAF9-4CA40AF7256A}" dt="2024-11-16T22:33:50.174" v="152" actId="20577"/>
        <pc:sldMkLst>
          <pc:docMk/>
          <pc:sldMk cId="0" sldId="270"/>
        </pc:sldMkLst>
        <pc:spChg chg="add mod">
          <ac:chgData name="Noyan, Alican" userId="S::noyan.a@buas.nl::f2106684-872a-4b1d-b983-18c991c41330" providerId="AD" clId="Web-{16C607CE-9723-7B21-FAF9-4CA40AF7256A}" dt="2024-11-16T22:33:50.174" v="152" actId="20577"/>
          <ac:spMkLst>
            <pc:docMk/>
            <pc:sldMk cId="0" sldId="270"/>
            <ac:spMk id="3" creationId="{76170C07-56D2-CADB-6801-5EE93E91C338}"/>
          </ac:spMkLst>
        </pc:spChg>
        <pc:spChg chg="add del mod">
          <ac:chgData name="Noyan, Alican" userId="S::noyan.a@buas.nl::f2106684-872a-4b1d-b983-18c991c41330" providerId="AD" clId="Web-{16C607CE-9723-7B21-FAF9-4CA40AF7256A}" dt="2024-11-16T22:33:47.205" v="150"/>
          <ac:spMkLst>
            <pc:docMk/>
            <pc:sldMk cId="0" sldId="270"/>
            <ac:spMk id="4" creationId="{B1C71D94-0B04-B444-D15D-B67F486CB69A}"/>
          </ac:spMkLst>
        </pc:spChg>
        <pc:spChg chg="del">
          <ac:chgData name="Noyan, Alican" userId="S::noyan.a@buas.nl::f2106684-872a-4b1d-b983-18c991c41330" providerId="AD" clId="Web-{16C607CE-9723-7B21-FAF9-4CA40AF7256A}" dt="2024-11-16T22:33:42.627" v="146"/>
          <ac:spMkLst>
            <pc:docMk/>
            <pc:sldMk cId="0" sldId="270"/>
            <ac:spMk id="227" creationId="{00000000-0000-0000-0000-000000000000}"/>
          </ac:spMkLst>
        </pc:spChg>
      </pc:sldChg>
      <pc:sldChg chg="addSp delSp modSp">
        <pc:chgData name="Noyan, Alican" userId="S::noyan.a@buas.nl::f2106684-872a-4b1d-b983-18c991c41330" providerId="AD" clId="Web-{16C607CE-9723-7B21-FAF9-4CA40AF7256A}" dt="2024-11-16T22:34:11.268" v="162" actId="20577"/>
        <pc:sldMkLst>
          <pc:docMk/>
          <pc:sldMk cId="2683140886" sldId="308"/>
        </pc:sldMkLst>
        <pc:spChg chg="add mod">
          <ac:chgData name="Noyan, Alican" userId="S::noyan.a@buas.nl::f2106684-872a-4b1d-b983-18c991c41330" providerId="AD" clId="Web-{16C607CE-9723-7B21-FAF9-4CA40AF7256A}" dt="2024-11-16T22:34:11.268" v="162" actId="20577"/>
          <ac:spMkLst>
            <pc:docMk/>
            <pc:sldMk cId="2683140886" sldId="308"/>
            <ac:spMk id="3" creationId="{B921CBAF-368A-13BF-B6B0-D36F35CEEA38}"/>
          </ac:spMkLst>
        </pc:spChg>
        <pc:spChg chg="del">
          <ac:chgData name="Noyan, Alican" userId="S::noyan.a@buas.nl::f2106684-872a-4b1d-b983-18c991c41330" providerId="AD" clId="Web-{16C607CE-9723-7B21-FAF9-4CA40AF7256A}" dt="2024-11-16T22:34:08.159" v="160"/>
          <ac:spMkLst>
            <pc:docMk/>
            <pc:sldMk cId="2683140886" sldId="308"/>
            <ac:spMk id="227" creationId="{00000000-0000-0000-0000-000000000000}"/>
          </ac:spMkLst>
        </pc:spChg>
      </pc:sldChg>
      <pc:sldChg chg="addSp delSp modSp">
        <pc:chgData name="Noyan, Alican" userId="S::noyan.a@buas.nl::f2106684-872a-4b1d-b983-18c991c41330" providerId="AD" clId="Web-{16C607CE-9723-7B21-FAF9-4CA40AF7256A}" dt="2024-11-16T22:34:04.784" v="159" actId="20577"/>
        <pc:sldMkLst>
          <pc:docMk/>
          <pc:sldMk cId="3399973339" sldId="324"/>
        </pc:sldMkLst>
        <pc:spChg chg="add mod">
          <ac:chgData name="Noyan, Alican" userId="S::noyan.a@buas.nl::f2106684-872a-4b1d-b983-18c991c41330" providerId="AD" clId="Web-{16C607CE-9723-7B21-FAF9-4CA40AF7256A}" dt="2024-11-16T22:34:04.784" v="159" actId="20577"/>
          <ac:spMkLst>
            <pc:docMk/>
            <pc:sldMk cId="3399973339" sldId="324"/>
            <ac:spMk id="3" creationId="{5F8D8CC6-C487-6FFA-CBF2-D873B256D0BC}"/>
          </ac:spMkLst>
        </pc:spChg>
        <pc:spChg chg="add del mod">
          <ac:chgData name="Noyan, Alican" userId="S::noyan.a@buas.nl::f2106684-872a-4b1d-b983-18c991c41330" providerId="AD" clId="Web-{16C607CE-9723-7B21-FAF9-4CA40AF7256A}" dt="2024-11-16T22:34:00.065" v="157"/>
          <ac:spMkLst>
            <pc:docMk/>
            <pc:sldMk cId="3399973339" sldId="324"/>
            <ac:spMk id="4" creationId="{4C2A19BC-07AE-9AC8-2130-D20D31AF1C4C}"/>
          </ac:spMkLst>
        </pc:spChg>
        <pc:spChg chg="del">
          <ac:chgData name="Noyan, Alican" userId="S::noyan.a@buas.nl::f2106684-872a-4b1d-b983-18c991c41330" providerId="AD" clId="Web-{16C607CE-9723-7B21-FAF9-4CA40AF7256A}" dt="2024-11-16T22:33:56.612" v="153"/>
          <ac:spMkLst>
            <pc:docMk/>
            <pc:sldMk cId="3399973339" sldId="324"/>
            <ac:spMk id="227" creationId="{00000000-0000-0000-0000-000000000000}"/>
          </ac:spMkLst>
        </pc:spChg>
      </pc:sldChg>
      <pc:sldChg chg="modSp">
        <pc:chgData name="Noyan, Alican" userId="S::noyan.a@buas.nl::f2106684-872a-4b1d-b983-18c991c41330" providerId="AD" clId="Web-{16C607CE-9723-7B21-FAF9-4CA40AF7256A}" dt="2024-11-16T22:24:43.095" v="137" actId="20577"/>
        <pc:sldMkLst>
          <pc:docMk/>
          <pc:sldMk cId="2423163008" sldId="327"/>
        </pc:sldMkLst>
        <pc:spChg chg="mod">
          <ac:chgData name="Noyan, Alican" userId="S::noyan.a@buas.nl::f2106684-872a-4b1d-b983-18c991c41330" providerId="AD" clId="Web-{16C607CE-9723-7B21-FAF9-4CA40AF7256A}" dt="2024-11-16T22:24:43.095" v="137" actId="20577"/>
          <ac:spMkLst>
            <pc:docMk/>
            <pc:sldMk cId="2423163008" sldId="327"/>
            <ac:spMk id="227" creationId="{00000000-0000-0000-0000-000000000000}"/>
          </ac:spMkLst>
        </pc:spChg>
      </pc:sldChg>
      <pc:sldChg chg="addSp delSp modSp">
        <pc:chgData name="Noyan, Alican" userId="S::noyan.a@buas.nl::f2106684-872a-4b1d-b983-18c991c41330" providerId="AD" clId="Web-{16C607CE-9723-7B21-FAF9-4CA40AF7256A}" dt="2024-11-16T22:34:19.659" v="164" actId="20577"/>
        <pc:sldMkLst>
          <pc:docMk/>
          <pc:sldMk cId="902546621" sldId="328"/>
        </pc:sldMkLst>
        <pc:spChg chg="add mod">
          <ac:chgData name="Noyan, Alican" userId="S::noyan.a@buas.nl::f2106684-872a-4b1d-b983-18c991c41330" providerId="AD" clId="Web-{16C607CE-9723-7B21-FAF9-4CA40AF7256A}" dt="2024-11-16T22:34:19.659" v="164" actId="20577"/>
          <ac:spMkLst>
            <pc:docMk/>
            <pc:sldMk cId="902546621" sldId="328"/>
            <ac:spMk id="3" creationId="{C61C36B7-71E5-8347-F2FC-8441C33EF41E}"/>
          </ac:spMkLst>
        </pc:spChg>
        <pc:spChg chg="del">
          <ac:chgData name="Noyan, Alican" userId="S::noyan.a@buas.nl::f2106684-872a-4b1d-b983-18c991c41330" providerId="AD" clId="Web-{16C607CE-9723-7B21-FAF9-4CA40AF7256A}" dt="2024-11-16T22:34:17.222" v="163"/>
          <ac:spMkLst>
            <pc:docMk/>
            <pc:sldMk cId="902546621" sldId="328"/>
            <ac:spMk id="227" creationId="{00000000-0000-0000-0000-000000000000}"/>
          </ac:spMkLst>
        </pc:spChg>
      </pc:sldChg>
      <pc:sldChg chg="addSp delSp modSp">
        <pc:chgData name="Noyan, Alican" userId="S::noyan.a@buas.nl::f2106684-872a-4b1d-b983-18c991c41330" providerId="AD" clId="Web-{16C607CE-9723-7B21-FAF9-4CA40AF7256A}" dt="2024-11-16T22:34:26.691" v="166" actId="20577"/>
        <pc:sldMkLst>
          <pc:docMk/>
          <pc:sldMk cId="4268202112" sldId="331"/>
        </pc:sldMkLst>
        <pc:spChg chg="add mod">
          <ac:chgData name="Noyan, Alican" userId="S::noyan.a@buas.nl::f2106684-872a-4b1d-b983-18c991c41330" providerId="AD" clId="Web-{16C607CE-9723-7B21-FAF9-4CA40AF7256A}" dt="2024-11-16T22:34:26.691" v="166" actId="20577"/>
          <ac:spMkLst>
            <pc:docMk/>
            <pc:sldMk cId="4268202112" sldId="331"/>
            <ac:spMk id="3" creationId="{A9F39D65-C4E1-AFE2-DF5A-85A6D2151577}"/>
          </ac:spMkLst>
        </pc:spChg>
        <pc:spChg chg="del">
          <ac:chgData name="Noyan, Alican" userId="S::noyan.a@buas.nl::f2106684-872a-4b1d-b983-18c991c41330" providerId="AD" clId="Web-{16C607CE-9723-7B21-FAF9-4CA40AF7256A}" dt="2024-11-16T22:34:24.222" v="165"/>
          <ac:spMkLst>
            <pc:docMk/>
            <pc:sldMk cId="4268202112" sldId="331"/>
            <ac:spMk id="227" creationId="{00000000-0000-0000-0000-000000000000}"/>
          </ac:spMkLst>
        </pc:spChg>
      </pc:sldChg>
      <pc:sldChg chg="modSp">
        <pc:chgData name="Noyan, Alican" userId="S::noyan.a@buas.nl::f2106684-872a-4b1d-b983-18c991c41330" providerId="AD" clId="Web-{16C607CE-9723-7B21-FAF9-4CA40AF7256A}" dt="2024-11-16T21:39:25.551" v="36"/>
        <pc:sldMkLst>
          <pc:docMk/>
          <pc:sldMk cId="2921549190" sldId="361"/>
        </pc:sldMkLst>
        <pc:graphicFrameChg chg="modGraphic">
          <ac:chgData name="Noyan, Alican" userId="S::noyan.a@buas.nl::f2106684-872a-4b1d-b983-18c991c41330" providerId="AD" clId="Web-{16C607CE-9723-7B21-FAF9-4CA40AF7256A}" dt="2024-11-16T21:39:25.551" v="36"/>
          <ac:graphicFrameMkLst>
            <pc:docMk/>
            <pc:sldMk cId="2921549190" sldId="361"/>
            <ac:graphicFrameMk id="4" creationId="{256A7454-DE29-3E1C-19A8-314763A74F68}"/>
          </ac:graphicFrameMkLst>
        </pc:graphicFrameChg>
      </pc:sldChg>
      <pc:sldChg chg="addSp delSp modSp">
        <pc:chgData name="Noyan, Alican" userId="S::noyan.a@buas.nl::f2106684-872a-4b1d-b983-18c991c41330" providerId="AD" clId="Web-{16C607CE-9723-7B21-FAF9-4CA40AF7256A}" dt="2024-11-16T21:41:04.992" v="81"/>
        <pc:sldMkLst>
          <pc:docMk/>
          <pc:sldMk cId="3838865487" sldId="362"/>
        </pc:sldMkLst>
        <pc:graphicFrameChg chg="add del mod modGraphic">
          <ac:chgData name="Noyan, Alican" userId="S::noyan.a@buas.nl::f2106684-872a-4b1d-b983-18c991c41330" providerId="AD" clId="Web-{16C607CE-9723-7B21-FAF9-4CA40AF7256A}" dt="2024-11-16T21:37:38.641" v="13"/>
          <ac:graphicFrameMkLst>
            <pc:docMk/>
            <pc:sldMk cId="3838865487" sldId="362"/>
            <ac:graphicFrameMk id="3" creationId="{789AB04E-8495-767D-A0EC-2E3A30854FC7}"/>
          </ac:graphicFrameMkLst>
        </pc:graphicFrameChg>
        <pc:graphicFrameChg chg="del mod modGraphic">
          <ac:chgData name="Noyan, Alican" userId="S::noyan.a@buas.nl::f2106684-872a-4b1d-b983-18c991c41330" providerId="AD" clId="Web-{16C607CE-9723-7B21-FAF9-4CA40AF7256A}" dt="2024-11-16T21:37:40.719" v="14"/>
          <ac:graphicFrameMkLst>
            <pc:docMk/>
            <pc:sldMk cId="3838865487" sldId="362"/>
            <ac:graphicFrameMk id="4" creationId="{F4FFF3E2-AEA1-5C89-B735-1E1AC7B73135}"/>
          </ac:graphicFrameMkLst>
        </pc:graphicFrameChg>
        <pc:graphicFrameChg chg="add mod modGraphic">
          <ac:chgData name="Noyan, Alican" userId="S::noyan.a@buas.nl::f2106684-872a-4b1d-b983-18c991c41330" providerId="AD" clId="Web-{16C607CE-9723-7B21-FAF9-4CA40AF7256A}" dt="2024-11-16T21:41:04.992" v="81"/>
          <ac:graphicFrameMkLst>
            <pc:docMk/>
            <pc:sldMk cId="3838865487" sldId="362"/>
            <ac:graphicFrameMk id="6" creationId="{D8E01E80-AEF4-7189-456E-29D18310FC33}"/>
          </ac:graphicFrameMkLst>
        </pc:graphicFrameChg>
      </pc:sldChg>
      <pc:sldChg chg="modSp">
        <pc:chgData name="Noyan, Alican" userId="S::noyan.a@buas.nl::f2106684-872a-4b1d-b983-18c991c41330" providerId="AD" clId="Web-{16C607CE-9723-7B21-FAF9-4CA40AF7256A}" dt="2024-11-16T21:39:36.708" v="37"/>
        <pc:sldMkLst>
          <pc:docMk/>
          <pc:sldMk cId="2541745324" sldId="364"/>
        </pc:sldMkLst>
        <pc:graphicFrameChg chg="modGraphic">
          <ac:chgData name="Noyan, Alican" userId="S::noyan.a@buas.nl::f2106684-872a-4b1d-b983-18c991c41330" providerId="AD" clId="Web-{16C607CE-9723-7B21-FAF9-4CA40AF7256A}" dt="2024-11-16T21:39:36.708" v="37"/>
          <ac:graphicFrameMkLst>
            <pc:docMk/>
            <pc:sldMk cId="2541745324" sldId="364"/>
            <ac:graphicFrameMk id="3" creationId="{86C76A9B-7F41-E234-E77F-169E3C66053B}"/>
          </ac:graphicFrameMkLst>
        </pc:graphicFrameChg>
      </pc:sldChg>
    </pc:docChg>
  </pc:docChgLst>
  <pc:docChgLst>
    <pc:chgData name="Noyan, Alican" userId="S::noyan.a@buas.nl::f2106684-872a-4b1d-b983-18c991c41330" providerId="AD" clId="Web-{63CE8E27-CA2D-3948-F99B-231CDAE894EA}"/>
    <pc:docChg chg="modSld">
      <pc:chgData name="Noyan, Alican" userId="S::noyan.a@buas.nl::f2106684-872a-4b1d-b983-18c991c41330" providerId="AD" clId="Web-{63CE8E27-CA2D-3948-F99B-231CDAE894EA}" dt="2024-08-28T14:28:06.925" v="5"/>
      <pc:docMkLst>
        <pc:docMk/>
      </pc:docMkLst>
      <pc:sldChg chg="modSp">
        <pc:chgData name="Noyan, Alican" userId="S::noyan.a@buas.nl::f2106684-872a-4b1d-b983-18c991c41330" providerId="AD" clId="Web-{63CE8E27-CA2D-3948-F99B-231CDAE894EA}" dt="2024-08-28T14:28:06.925" v="5"/>
        <pc:sldMkLst>
          <pc:docMk/>
          <pc:sldMk cId="3132603795" sldId="343"/>
        </pc:sldMkLst>
      </pc:sldChg>
    </pc:docChg>
  </pc:docChgLst>
  <pc:docChgLst>
    <pc:chgData name="Noyan, Alican" userId="S::noyan.a@buas.nl::f2106684-872a-4b1d-b983-18c991c41330" providerId="AD" clId="Web-{9006DF3B-2983-C08A-1098-A8F0ABC86946}"/>
    <pc:docChg chg="addSld delSld modSld">
      <pc:chgData name="Noyan, Alican" userId="S::noyan.a@buas.nl::f2106684-872a-4b1d-b983-18c991c41330" providerId="AD" clId="Web-{9006DF3B-2983-C08A-1098-A8F0ABC86946}" dt="2024-11-15T16:02:58.410" v="523" actId="20577"/>
      <pc:docMkLst>
        <pc:docMk/>
      </pc:docMkLst>
      <pc:sldChg chg="modSp">
        <pc:chgData name="Noyan, Alican" userId="S::noyan.a@buas.nl::f2106684-872a-4b1d-b983-18c991c41330" providerId="AD" clId="Web-{9006DF3B-2983-C08A-1098-A8F0ABC86946}" dt="2024-11-15T15:55:12.662" v="475" actId="20577"/>
        <pc:sldMkLst>
          <pc:docMk/>
          <pc:sldMk cId="0" sldId="256"/>
        </pc:sldMkLst>
        <pc:spChg chg="mod">
          <ac:chgData name="Noyan, Alican" userId="S::noyan.a@buas.nl::f2106684-872a-4b1d-b983-18c991c41330" providerId="AD" clId="Web-{9006DF3B-2983-C08A-1098-A8F0ABC86946}" dt="2024-11-15T15:55:12.662" v="475" actId="20577"/>
          <ac:spMkLst>
            <pc:docMk/>
            <pc:sldMk cId="0" sldId="256"/>
            <ac:spMk id="95" creationId="{00000000-0000-0000-0000-000000000000}"/>
          </ac:spMkLst>
        </pc:spChg>
      </pc:sldChg>
      <pc:sldChg chg="del">
        <pc:chgData name="Noyan, Alican" userId="S::noyan.a@buas.nl::f2106684-872a-4b1d-b983-18c991c41330" providerId="AD" clId="Web-{9006DF3B-2983-C08A-1098-A8F0ABC86946}" dt="2024-11-15T15:54:03.723" v="472"/>
        <pc:sldMkLst>
          <pc:docMk/>
          <pc:sldMk cId="0" sldId="283"/>
        </pc:sldMkLst>
      </pc:sldChg>
      <pc:sldChg chg="del">
        <pc:chgData name="Noyan, Alican" userId="S::noyan.a@buas.nl::f2106684-872a-4b1d-b983-18c991c41330" providerId="AD" clId="Web-{9006DF3B-2983-C08A-1098-A8F0ABC86946}" dt="2024-11-15T15:54:03.723" v="471"/>
        <pc:sldMkLst>
          <pc:docMk/>
          <pc:sldMk cId="3132603795" sldId="343"/>
        </pc:sldMkLst>
      </pc:sldChg>
      <pc:sldChg chg="del">
        <pc:chgData name="Noyan, Alican" userId="S::noyan.a@buas.nl::f2106684-872a-4b1d-b983-18c991c41330" providerId="AD" clId="Web-{9006DF3B-2983-C08A-1098-A8F0ABC86946}" dt="2024-11-15T15:54:03.723" v="470"/>
        <pc:sldMkLst>
          <pc:docMk/>
          <pc:sldMk cId="2811038056" sldId="345"/>
        </pc:sldMkLst>
      </pc:sldChg>
      <pc:sldChg chg="del">
        <pc:chgData name="Noyan, Alican" userId="S::noyan.a@buas.nl::f2106684-872a-4b1d-b983-18c991c41330" providerId="AD" clId="Web-{9006DF3B-2983-C08A-1098-A8F0ABC86946}" dt="2024-11-15T15:54:03.723" v="468"/>
        <pc:sldMkLst>
          <pc:docMk/>
          <pc:sldMk cId="3393416979" sldId="346"/>
        </pc:sldMkLst>
      </pc:sldChg>
      <pc:sldChg chg="del">
        <pc:chgData name="Noyan, Alican" userId="S::noyan.a@buas.nl::f2106684-872a-4b1d-b983-18c991c41330" providerId="AD" clId="Web-{9006DF3B-2983-C08A-1098-A8F0ABC86946}" dt="2024-11-15T15:54:03.707" v="466"/>
        <pc:sldMkLst>
          <pc:docMk/>
          <pc:sldMk cId="3625421292" sldId="347"/>
        </pc:sldMkLst>
      </pc:sldChg>
      <pc:sldChg chg="del">
        <pc:chgData name="Noyan, Alican" userId="S::noyan.a@buas.nl::f2106684-872a-4b1d-b983-18c991c41330" providerId="AD" clId="Web-{9006DF3B-2983-C08A-1098-A8F0ABC86946}" dt="2024-11-15T15:54:03.707" v="464"/>
        <pc:sldMkLst>
          <pc:docMk/>
          <pc:sldMk cId="933909080" sldId="348"/>
        </pc:sldMkLst>
      </pc:sldChg>
      <pc:sldChg chg="del">
        <pc:chgData name="Noyan, Alican" userId="S::noyan.a@buas.nl::f2106684-872a-4b1d-b983-18c991c41330" providerId="AD" clId="Web-{9006DF3B-2983-C08A-1098-A8F0ABC86946}" dt="2024-11-15T15:54:03.707" v="462"/>
        <pc:sldMkLst>
          <pc:docMk/>
          <pc:sldMk cId="3932270798" sldId="349"/>
        </pc:sldMkLst>
      </pc:sldChg>
      <pc:sldChg chg="del">
        <pc:chgData name="Noyan, Alican" userId="S::noyan.a@buas.nl::f2106684-872a-4b1d-b983-18c991c41330" providerId="AD" clId="Web-{9006DF3B-2983-C08A-1098-A8F0ABC86946}" dt="2024-11-15T15:54:03.707" v="460"/>
        <pc:sldMkLst>
          <pc:docMk/>
          <pc:sldMk cId="2655861196" sldId="350"/>
        </pc:sldMkLst>
      </pc:sldChg>
      <pc:sldChg chg="del">
        <pc:chgData name="Noyan, Alican" userId="S::noyan.a@buas.nl::f2106684-872a-4b1d-b983-18c991c41330" providerId="AD" clId="Web-{9006DF3B-2983-C08A-1098-A8F0ABC86946}" dt="2024-11-15T15:54:03.723" v="469"/>
        <pc:sldMkLst>
          <pc:docMk/>
          <pc:sldMk cId="2837328675" sldId="352"/>
        </pc:sldMkLst>
      </pc:sldChg>
      <pc:sldChg chg="del">
        <pc:chgData name="Noyan, Alican" userId="S::noyan.a@buas.nl::f2106684-872a-4b1d-b983-18c991c41330" providerId="AD" clId="Web-{9006DF3B-2983-C08A-1098-A8F0ABC86946}" dt="2024-11-15T15:54:03.723" v="467"/>
        <pc:sldMkLst>
          <pc:docMk/>
          <pc:sldMk cId="4007477451" sldId="353"/>
        </pc:sldMkLst>
      </pc:sldChg>
      <pc:sldChg chg="del">
        <pc:chgData name="Noyan, Alican" userId="S::noyan.a@buas.nl::f2106684-872a-4b1d-b983-18c991c41330" providerId="AD" clId="Web-{9006DF3B-2983-C08A-1098-A8F0ABC86946}" dt="2024-11-15T15:54:03.707" v="465"/>
        <pc:sldMkLst>
          <pc:docMk/>
          <pc:sldMk cId="1307979794" sldId="354"/>
        </pc:sldMkLst>
      </pc:sldChg>
      <pc:sldChg chg="del">
        <pc:chgData name="Noyan, Alican" userId="S::noyan.a@buas.nl::f2106684-872a-4b1d-b983-18c991c41330" providerId="AD" clId="Web-{9006DF3B-2983-C08A-1098-A8F0ABC86946}" dt="2024-11-15T15:54:03.707" v="463"/>
        <pc:sldMkLst>
          <pc:docMk/>
          <pc:sldMk cId="83093153" sldId="355"/>
        </pc:sldMkLst>
      </pc:sldChg>
      <pc:sldChg chg="del">
        <pc:chgData name="Noyan, Alican" userId="S::noyan.a@buas.nl::f2106684-872a-4b1d-b983-18c991c41330" providerId="AD" clId="Web-{9006DF3B-2983-C08A-1098-A8F0ABC86946}" dt="2024-11-15T15:54:03.707" v="461"/>
        <pc:sldMkLst>
          <pc:docMk/>
          <pc:sldMk cId="195943424" sldId="356"/>
        </pc:sldMkLst>
      </pc:sldChg>
      <pc:sldChg chg="del">
        <pc:chgData name="Noyan, Alican" userId="S::noyan.a@buas.nl::f2106684-872a-4b1d-b983-18c991c41330" providerId="AD" clId="Web-{9006DF3B-2983-C08A-1098-A8F0ABC86946}" dt="2024-11-15T15:54:03.691" v="459"/>
        <pc:sldMkLst>
          <pc:docMk/>
          <pc:sldMk cId="3301034143" sldId="357"/>
        </pc:sldMkLst>
      </pc:sldChg>
      <pc:sldChg chg="modSp add replId">
        <pc:chgData name="Noyan, Alican" userId="S::noyan.a@buas.nl::f2106684-872a-4b1d-b983-18c991c41330" providerId="AD" clId="Web-{9006DF3B-2983-C08A-1098-A8F0ABC86946}" dt="2024-11-15T16:02:09.753" v="496" actId="20577"/>
        <pc:sldMkLst>
          <pc:docMk/>
          <pc:sldMk cId="2348264399" sldId="358"/>
        </pc:sldMkLst>
        <pc:spChg chg="mod">
          <ac:chgData name="Noyan, Alican" userId="S::noyan.a@buas.nl::f2106684-872a-4b1d-b983-18c991c41330" providerId="AD" clId="Web-{9006DF3B-2983-C08A-1098-A8F0ABC86946}" dt="2024-11-15T16:02:09.753" v="496" actId="20577"/>
          <ac:spMkLst>
            <pc:docMk/>
            <pc:sldMk cId="2348264399" sldId="358"/>
            <ac:spMk id="363" creationId="{00000000-0000-0000-0000-000000000000}"/>
          </ac:spMkLst>
        </pc:spChg>
      </pc:sldChg>
      <pc:sldChg chg="new del">
        <pc:chgData name="Noyan, Alican" userId="S::noyan.a@buas.nl::f2106684-872a-4b1d-b983-18c991c41330" providerId="AD" clId="Web-{9006DF3B-2983-C08A-1098-A8F0ABC86946}" dt="2024-11-15T15:54:06.551" v="473"/>
        <pc:sldMkLst>
          <pc:docMk/>
          <pc:sldMk cId="204175412" sldId="359"/>
        </pc:sldMkLst>
      </pc:sldChg>
      <pc:sldChg chg="addSp delSp modSp add del replId">
        <pc:chgData name="Noyan, Alican" userId="S::noyan.a@buas.nl::f2106684-872a-4b1d-b983-18c991c41330" providerId="AD" clId="Web-{9006DF3B-2983-C08A-1098-A8F0ABC86946}" dt="2024-11-15T15:25:20.327" v="48"/>
        <pc:sldMkLst>
          <pc:docMk/>
          <pc:sldMk cId="1487098833" sldId="360"/>
        </pc:sldMkLst>
        <pc:spChg chg="del mod">
          <ac:chgData name="Noyan, Alican" userId="S::noyan.a@buas.nl::f2106684-872a-4b1d-b983-18c991c41330" providerId="AD" clId="Web-{9006DF3B-2983-C08A-1098-A8F0ABC86946}" dt="2024-11-15T15:21:36.508" v="8"/>
          <ac:spMkLst>
            <pc:docMk/>
            <pc:sldMk cId="1487098833" sldId="360"/>
            <ac:spMk id="395" creationId="{00000000-0000-0000-0000-000000000000}"/>
          </ac:spMkLst>
        </pc:spChg>
        <pc:graphicFrameChg chg="add mod modGraphic">
          <ac:chgData name="Noyan, Alican" userId="S::noyan.a@buas.nl::f2106684-872a-4b1d-b983-18c991c41330" providerId="AD" clId="Web-{9006DF3B-2983-C08A-1098-A8F0ABC86946}" dt="2024-11-15T15:23:23.464" v="42"/>
          <ac:graphicFrameMkLst>
            <pc:docMk/>
            <pc:sldMk cId="1487098833" sldId="360"/>
            <ac:graphicFrameMk id="3" creationId="{4A0CBBF9-215E-6B84-77E2-1CDF2940DD66}"/>
          </ac:graphicFrameMkLst>
        </pc:graphicFrameChg>
        <pc:graphicFrameChg chg="del mod">
          <ac:chgData name="Noyan, Alican" userId="S::noyan.a@buas.nl::f2106684-872a-4b1d-b983-18c991c41330" providerId="AD" clId="Web-{9006DF3B-2983-C08A-1098-A8F0ABC86946}" dt="2024-11-15T15:21:20.507" v="5"/>
          <ac:graphicFrameMkLst>
            <pc:docMk/>
            <pc:sldMk cId="1487098833" sldId="360"/>
            <ac:graphicFrameMk id="4" creationId="{88237E1D-86A5-F036-5877-8DE06B55CF72}"/>
          </ac:graphicFrameMkLst>
        </pc:graphicFrameChg>
      </pc:sldChg>
      <pc:sldChg chg="addSp delSp modSp add replId">
        <pc:chgData name="Noyan, Alican" userId="S::noyan.a@buas.nl::f2106684-872a-4b1d-b983-18c991c41330" providerId="AD" clId="Web-{9006DF3B-2983-C08A-1098-A8F0ABC86946}" dt="2024-11-15T15:59:30.248" v="492" actId="20577"/>
        <pc:sldMkLst>
          <pc:docMk/>
          <pc:sldMk cId="2921549190" sldId="361"/>
        </pc:sldMkLst>
        <pc:spChg chg="del mod">
          <ac:chgData name="Noyan, Alican" userId="S::noyan.a@buas.nl::f2106684-872a-4b1d-b983-18c991c41330" providerId="AD" clId="Web-{9006DF3B-2983-C08A-1098-A8F0ABC86946}" dt="2024-11-15T15:24:54.811" v="46"/>
          <ac:spMkLst>
            <pc:docMk/>
            <pc:sldMk cId="2921549190" sldId="361"/>
            <ac:spMk id="395" creationId="{00000000-0000-0000-0000-000000000000}"/>
          </ac:spMkLst>
        </pc:spChg>
        <pc:spChg chg="mod">
          <ac:chgData name="Noyan, Alican" userId="S::noyan.a@buas.nl::f2106684-872a-4b1d-b983-18c991c41330" providerId="AD" clId="Web-{9006DF3B-2983-C08A-1098-A8F0ABC86946}" dt="2024-11-15T15:25:23.561" v="49" actId="20577"/>
          <ac:spMkLst>
            <pc:docMk/>
            <pc:sldMk cId="2921549190" sldId="361"/>
            <ac:spMk id="397" creationId="{00000000-0000-0000-0000-000000000000}"/>
          </ac:spMkLst>
        </pc:spChg>
        <pc:spChg chg="mod">
          <ac:chgData name="Noyan, Alican" userId="S::noyan.a@buas.nl::f2106684-872a-4b1d-b983-18c991c41330" providerId="AD" clId="Web-{9006DF3B-2983-C08A-1098-A8F0ABC86946}" dt="2024-11-15T15:59:30.248" v="492" actId="20577"/>
          <ac:spMkLst>
            <pc:docMk/>
            <pc:sldMk cId="2921549190" sldId="361"/>
            <ac:spMk id="398" creationId="{00000000-0000-0000-0000-000000000000}"/>
          </ac:spMkLst>
        </pc:spChg>
        <pc:graphicFrameChg chg="del">
          <ac:chgData name="Noyan, Alican" userId="S::noyan.a@buas.nl::f2106684-872a-4b1d-b983-18c991c41330" providerId="AD" clId="Web-{9006DF3B-2983-C08A-1098-A8F0ABC86946}" dt="2024-11-15T15:24:46.467" v="44"/>
          <ac:graphicFrameMkLst>
            <pc:docMk/>
            <pc:sldMk cId="2921549190" sldId="361"/>
            <ac:graphicFrameMk id="3" creationId="{5A5D76DD-780A-47E4-7E54-A7A840FD7EAC}"/>
          </ac:graphicFrameMkLst>
        </pc:graphicFrameChg>
        <pc:graphicFrameChg chg="add">
          <ac:chgData name="Noyan, Alican" userId="S::noyan.a@buas.nl::f2106684-872a-4b1d-b983-18c991c41330" providerId="AD" clId="Web-{9006DF3B-2983-C08A-1098-A8F0ABC86946}" dt="2024-11-15T15:24:56.389" v="47"/>
          <ac:graphicFrameMkLst>
            <pc:docMk/>
            <pc:sldMk cId="2921549190" sldId="361"/>
            <ac:graphicFrameMk id="4" creationId="{256A7454-DE29-3E1C-19A8-314763A74F68}"/>
          </ac:graphicFrameMkLst>
        </pc:graphicFrameChg>
      </pc:sldChg>
      <pc:sldChg chg="addSp delSp modSp add replId">
        <pc:chgData name="Noyan, Alican" userId="S::noyan.a@buas.nl::f2106684-872a-4b1d-b983-18c991c41330" providerId="AD" clId="Web-{9006DF3B-2983-C08A-1098-A8F0ABC86946}" dt="2024-11-15T16:01:57.815" v="495" actId="20577"/>
        <pc:sldMkLst>
          <pc:docMk/>
          <pc:sldMk cId="3838865487" sldId="362"/>
        </pc:sldMkLst>
        <pc:spChg chg="del">
          <ac:chgData name="Noyan, Alican" userId="S::noyan.a@buas.nl::f2106684-872a-4b1d-b983-18c991c41330" providerId="AD" clId="Web-{9006DF3B-2983-C08A-1098-A8F0ABC86946}" dt="2024-11-15T15:28:10.551" v="69"/>
          <ac:spMkLst>
            <pc:docMk/>
            <pc:sldMk cId="3838865487" sldId="362"/>
            <ac:spMk id="395" creationId="{00000000-0000-0000-0000-000000000000}"/>
          </ac:spMkLst>
        </pc:spChg>
        <pc:spChg chg="mod">
          <ac:chgData name="Noyan, Alican" userId="S::noyan.a@buas.nl::f2106684-872a-4b1d-b983-18c991c41330" providerId="AD" clId="Web-{9006DF3B-2983-C08A-1098-A8F0ABC86946}" dt="2024-11-15T15:27:48.222" v="63" actId="20577"/>
          <ac:spMkLst>
            <pc:docMk/>
            <pc:sldMk cId="3838865487" sldId="362"/>
            <ac:spMk id="397" creationId="{00000000-0000-0000-0000-000000000000}"/>
          </ac:spMkLst>
        </pc:spChg>
        <pc:spChg chg="mod">
          <ac:chgData name="Noyan, Alican" userId="S::noyan.a@buas.nl::f2106684-872a-4b1d-b983-18c991c41330" providerId="AD" clId="Web-{9006DF3B-2983-C08A-1098-A8F0ABC86946}" dt="2024-11-15T16:01:57.815" v="495" actId="20577"/>
          <ac:spMkLst>
            <pc:docMk/>
            <pc:sldMk cId="3838865487" sldId="362"/>
            <ac:spMk id="398" creationId="{00000000-0000-0000-0000-000000000000}"/>
          </ac:spMkLst>
        </pc:spChg>
        <pc:graphicFrameChg chg="del">
          <ac:chgData name="Noyan, Alican" userId="S::noyan.a@buas.nl::f2106684-872a-4b1d-b983-18c991c41330" providerId="AD" clId="Web-{9006DF3B-2983-C08A-1098-A8F0ABC86946}" dt="2024-11-15T15:28:06.754" v="68"/>
          <ac:graphicFrameMkLst>
            <pc:docMk/>
            <pc:sldMk cId="3838865487" sldId="362"/>
            <ac:graphicFrameMk id="2" creationId="{B094636A-55BA-DD52-9038-48FB62682D6F}"/>
          </ac:graphicFrameMkLst>
        </pc:graphicFrameChg>
        <pc:graphicFrameChg chg="add mod modGraphic">
          <ac:chgData name="Noyan, Alican" userId="S::noyan.a@buas.nl::f2106684-872a-4b1d-b983-18c991c41330" providerId="AD" clId="Web-{9006DF3B-2983-C08A-1098-A8F0ABC86946}" dt="2024-11-15T15:30:06.382" v="101"/>
          <ac:graphicFrameMkLst>
            <pc:docMk/>
            <pc:sldMk cId="3838865487" sldId="362"/>
            <ac:graphicFrameMk id="4" creationId="{F4FFF3E2-AEA1-5C89-B735-1E1AC7B73135}"/>
          </ac:graphicFrameMkLst>
        </pc:graphicFrameChg>
      </pc:sldChg>
      <pc:sldChg chg="modSp add replId">
        <pc:chgData name="Noyan, Alican" userId="S::noyan.a@buas.nl::f2106684-872a-4b1d-b983-18c991c41330" providerId="AD" clId="Web-{9006DF3B-2983-C08A-1098-A8F0ABC86946}" dt="2024-11-15T16:02:15.315" v="497" actId="20577"/>
        <pc:sldMkLst>
          <pc:docMk/>
          <pc:sldMk cId="4054505072" sldId="363"/>
        </pc:sldMkLst>
        <pc:spChg chg="mod">
          <ac:chgData name="Noyan, Alican" userId="S::noyan.a@buas.nl::f2106684-872a-4b1d-b983-18c991c41330" providerId="AD" clId="Web-{9006DF3B-2983-C08A-1098-A8F0ABC86946}" dt="2024-11-15T16:02:15.315" v="497" actId="20577"/>
          <ac:spMkLst>
            <pc:docMk/>
            <pc:sldMk cId="4054505072" sldId="363"/>
            <ac:spMk id="363" creationId="{00000000-0000-0000-0000-000000000000}"/>
          </ac:spMkLst>
        </pc:spChg>
      </pc:sldChg>
      <pc:sldChg chg="addSp delSp modSp add replId">
        <pc:chgData name="Noyan, Alican" userId="S::noyan.a@buas.nl::f2106684-872a-4b1d-b983-18c991c41330" providerId="AD" clId="Web-{9006DF3B-2983-C08A-1098-A8F0ABC86946}" dt="2024-11-15T16:02:39.316" v="511" actId="20577"/>
        <pc:sldMkLst>
          <pc:docMk/>
          <pc:sldMk cId="2541745324" sldId="364"/>
        </pc:sldMkLst>
        <pc:spChg chg="mod">
          <ac:chgData name="Noyan, Alican" userId="S::noyan.a@buas.nl::f2106684-872a-4b1d-b983-18c991c41330" providerId="AD" clId="Web-{9006DF3B-2983-C08A-1098-A8F0ABC86946}" dt="2024-11-15T15:32:33.777" v="136" actId="20577"/>
          <ac:spMkLst>
            <pc:docMk/>
            <pc:sldMk cId="2541745324" sldId="364"/>
            <ac:spMk id="393" creationId="{00000000-0000-0000-0000-000000000000}"/>
          </ac:spMkLst>
        </pc:spChg>
        <pc:spChg chg="mod">
          <ac:chgData name="Noyan, Alican" userId="S::noyan.a@buas.nl::f2106684-872a-4b1d-b983-18c991c41330" providerId="AD" clId="Web-{9006DF3B-2983-C08A-1098-A8F0ABC86946}" dt="2024-11-15T15:32:18.918" v="124" actId="20577"/>
          <ac:spMkLst>
            <pc:docMk/>
            <pc:sldMk cId="2541745324" sldId="364"/>
            <ac:spMk id="396" creationId="{00000000-0000-0000-0000-000000000000}"/>
          </ac:spMkLst>
        </pc:spChg>
        <pc:spChg chg="mod">
          <ac:chgData name="Noyan, Alican" userId="S::noyan.a@buas.nl::f2106684-872a-4b1d-b983-18c991c41330" providerId="AD" clId="Web-{9006DF3B-2983-C08A-1098-A8F0ABC86946}" dt="2024-11-15T15:32:38.403" v="138" actId="20577"/>
          <ac:spMkLst>
            <pc:docMk/>
            <pc:sldMk cId="2541745324" sldId="364"/>
            <ac:spMk id="397" creationId="{00000000-0000-0000-0000-000000000000}"/>
          </ac:spMkLst>
        </pc:spChg>
        <pc:spChg chg="mod">
          <ac:chgData name="Noyan, Alican" userId="S::noyan.a@buas.nl::f2106684-872a-4b1d-b983-18c991c41330" providerId="AD" clId="Web-{9006DF3B-2983-C08A-1098-A8F0ABC86946}" dt="2024-11-15T16:02:39.316" v="511" actId="20577"/>
          <ac:spMkLst>
            <pc:docMk/>
            <pc:sldMk cId="2541745324" sldId="364"/>
            <ac:spMk id="398" creationId="{00000000-0000-0000-0000-000000000000}"/>
          </ac:spMkLst>
        </pc:spChg>
        <pc:spChg chg="mod">
          <ac:chgData name="Noyan, Alican" userId="S::noyan.a@buas.nl::f2106684-872a-4b1d-b983-18c991c41330" providerId="AD" clId="Web-{9006DF3B-2983-C08A-1098-A8F0ABC86946}" dt="2024-11-15T15:32:30.684" v="135" actId="20577"/>
          <ac:spMkLst>
            <pc:docMk/>
            <pc:sldMk cId="2541745324" sldId="364"/>
            <ac:spMk id="399" creationId="{00000000-0000-0000-0000-000000000000}"/>
          </ac:spMkLst>
        </pc:spChg>
        <pc:graphicFrameChg chg="add mod modGraphic">
          <ac:chgData name="Noyan, Alican" userId="S::noyan.a@buas.nl::f2106684-872a-4b1d-b983-18c991c41330" providerId="AD" clId="Web-{9006DF3B-2983-C08A-1098-A8F0ABC86946}" dt="2024-11-15T15:34:11.812" v="162"/>
          <ac:graphicFrameMkLst>
            <pc:docMk/>
            <pc:sldMk cId="2541745324" sldId="364"/>
            <ac:graphicFrameMk id="3" creationId="{86C76A9B-7F41-E234-E77F-169E3C66053B}"/>
          </ac:graphicFrameMkLst>
        </pc:graphicFrameChg>
        <pc:graphicFrameChg chg="del">
          <ac:chgData name="Noyan, Alican" userId="S::noyan.a@buas.nl::f2106684-872a-4b1d-b983-18c991c41330" providerId="AD" clId="Web-{9006DF3B-2983-C08A-1098-A8F0ABC86946}" dt="2024-11-15T15:33:14.247" v="144"/>
          <ac:graphicFrameMkLst>
            <pc:docMk/>
            <pc:sldMk cId="2541745324" sldId="364"/>
            <ac:graphicFrameMk id="4" creationId="{F4FFF3E2-AEA1-5C89-B735-1E1AC7B73135}"/>
          </ac:graphicFrameMkLst>
        </pc:graphicFrameChg>
      </pc:sldChg>
      <pc:sldChg chg="modSp add replId">
        <pc:chgData name="Noyan, Alican" userId="S::noyan.a@buas.nl::f2106684-872a-4b1d-b983-18c991c41330" providerId="AD" clId="Web-{9006DF3B-2983-C08A-1098-A8F0ABC86946}" dt="2024-11-15T16:02:25.691" v="498" actId="20577"/>
        <pc:sldMkLst>
          <pc:docMk/>
          <pc:sldMk cId="3612916574" sldId="365"/>
        </pc:sldMkLst>
        <pc:spChg chg="mod">
          <ac:chgData name="Noyan, Alican" userId="S::noyan.a@buas.nl::f2106684-872a-4b1d-b983-18c991c41330" providerId="AD" clId="Web-{9006DF3B-2983-C08A-1098-A8F0ABC86946}" dt="2024-11-15T16:02:25.691" v="498" actId="20577"/>
          <ac:spMkLst>
            <pc:docMk/>
            <pc:sldMk cId="3612916574" sldId="365"/>
            <ac:spMk id="363" creationId="{00000000-0000-0000-0000-000000000000}"/>
          </ac:spMkLst>
        </pc:spChg>
        <pc:spChg chg="mod">
          <ac:chgData name="Noyan, Alican" userId="S::noyan.a@buas.nl::f2106684-872a-4b1d-b983-18c991c41330" providerId="AD" clId="Web-{9006DF3B-2983-C08A-1098-A8F0ABC86946}" dt="2024-11-15T15:30:58.478" v="112" actId="20577"/>
          <ac:spMkLst>
            <pc:docMk/>
            <pc:sldMk cId="3612916574" sldId="365"/>
            <ac:spMk id="364" creationId="{00000000-0000-0000-0000-000000000000}"/>
          </ac:spMkLst>
        </pc:spChg>
        <pc:spChg chg="mod">
          <ac:chgData name="Noyan, Alican" userId="S::noyan.a@buas.nl::f2106684-872a-4b1d-b983-18c991c41330" providerId="AD" clId="Web-{9006DF3B-2983-C08A-1098-A8F0ABC86946}" dt="2024-11-15T15:31:50.854" v="120"/>
          <ac:spMkLst>
            <pc:docMk/>
            <pc:sldMk cId="3612916574" sldId="365"/>
            <ac:spMk id="365" creationId="{00000000-0000-0000-0000-000000000000}"/>
          </ac:spMkLst>
        </pc:spChg>
        <pc:spChg chg="mod">
          <ac:chgData name="Noyan, Alican" userId="S::noyan.a@buas.nl::f2106684-872a-4b1d-b983-18c991c41330" providerId="AD" clId="Web-{9006DF3B-2983-C08A-1098-A8F0ABC86946}" dt="2024-11-15T15:30:41.587" v="104" actId="20577"/>
          <ac:spMkLst>
            <pc:docMk/>
            <pc:sldMk cId="3612916574" sldId="365"/>
            <ac:spMk id="366" creationId="{00000000-0000-0000-0000-000000000000}"/>
          </ac:spMkLst>
        </pc:spChg>
      </pc:sldChg>
      <pc:sldChg chg="addSp delSp modSp add replId">
        <pc:chgData name="Noyan, Alican" userId="S::noyan.a@buas.nl::f2106684-872a-4b1d-b983-18c991c41330" providerId="AD" clId="Web-{9006DF3B-2983-C08A-1098-A8F0ABC86946}" dt="2024-11-15T16:02:58.410" v="523" actId="20577"/>
        <pc:sldMkLst>
          <pc:docMk/>
          <pc:sldMk cId="214259628" sldId="366"/>
        </pc:sldMkLst>
        <pc:spChg chg="mod">
          <ac:chgData name="Noyan, Alican" userId="S::noyan.a@buas.nl::f2106684-872a-4b1d-b983-18c991c41330" providerId="AD" clId="Web-{9006DF3B-2983-C08A-1098-A8F0ABC86946}" dt="2024-11-15T15:35:24.251" v="183" actId="20577"/>
          <ac:spMkLst>
            <pc:docMk/>
            <pc:sldMk cId="214259628" sldId="366"/>
            <ac:spMk id="393" creationId="{00000000-0000-0000-0000-000000000000}"/>
          </ac:spMkLst>
        </pc:spChg>
        <pc:spChg chg="mod">
          <ac:chgData name="Noyan, Alican" userId="S::noyan.a@buas.nl::f2106684-872a-4b1d-b983-18c991c41330" providerId="AD" clId="Web-{9006DF3B-2983-C08A-1098-A8F0ABC86946}" dt="2024-11-15T15:36:04.049" v="212" actId="20577"/>
          <ac:spMkLst>
            <pc:docMk/>
            <pc:sldMk cId="214259628" sldId="366"/>
            <ac:spMk id="396" creationId="{00000000-0000-0000-0000-000000000000}"/>
          </ac:spMkLst>
        </pc:spChg>
        <pc:spChg chg="mod">
          <ac:chgData name="Noyan, Alican" userId="S::noyan.a@buas.nl::f2106684-872a-4b1d-b983-18c991c41330" providerId="AD" clId="Web-{9006DF3B-2983-C08A-1098-A8F0ABC86946}" dt="2024-11-15T15:35:29.720" v="185" actId="20577"/>
          <ac:spMkLst>
            <pc:docMk/>
            <pc:sldMk cId="214259628" sldId="366"/>
            <ac:spMk id="397" creationId="{00000000-0000-0000-0000-000000000000}"/>
          </ac:spMkLst>
        </pc:spChg>
        <pc:spChg chg="mod">
          <ac:chgData name="Noyan, Alican" userId="S::noyan.a@buas.nl::f2106684-872a-4b1d-b983-18c991c41330" providerId="AD" clId="Web-{9006DF3B-2983-C08A-1098-A8F0ABC86946}" dt="2024-11-15T16:02:58.410" v="523" actId="20577"/>
          <ac:spMkLst>
            <pc:docMk/>
            <pc:sldMk cId="214259628" sldId="366"/>
            <ac:spMk id="398" creationId="{00000000-0000-0000-0000-000000000000}"/>
          </ac:spMkLst>
        </pc:spChg>
        <pc:spChg chg="mod">
          <ac:chgData name="Noyan, Alican" userId="S::noyan.a@buas.nl::f2106684-872a-4b1d-b983-18c991c41330" providerId="AD" clId="Web-{9006DF3B-2983-C08A-1098-A8F0ABC86946}" dt="2024-11-15T15:35:51.549" v="208" actId="20577"/>
          <ac:spMkLst>
            <pc:docMk/>
            <pc:sldMk cId="214259628" sldId="366"/>
            <ac:spMk id="399" creationId="{00000000-0000-0000-0000-000000000000}"/>
          </ac:spMkLst>
        </pc:spChg>
        <pc:graphicFrameChg chg="del">
          <ac:chgData name="Noyan, Alican" userId="S::noyan.a@buas.nl::f2106684-872a-4b1d-b983-18c991c41330" providerId="AD" clId="Web-{9006DF3B-2983-C08A-1098-A8F0ABC86946}" dt="2024-11-15T15:37:07.051" v="217"/>
          <ac:graphicFrameMkLst>
            <pc:docMk/>
            <pc:sldMk cId="214259628" sldId="366"/>
            <ac:graphicFrameMk id="3" creationId="{86C76A9B-7F41-E234-E77F-169E3C66053B}"/>
          </ac:graphicFrameMkLst>
        </pc:graphicFrameChg>
        <pc:graphicFrameChg chg="add mod modGraphic">
          <ac:chgData name="Noyan, Alican" userId="S::noyan.a@buas.nl::f2106684-872a-4b1d-b983-18c991c41330" providerId="AD" clId="Web-{9006DF3B-2983-C08A-1098-A8F0ABC86946}" dt="2024-11-15T15:39:14.227" v="253"/>
          <ac:graphicFrameMkLst>
            <pc:docMk/>
            <pc:sldMk cId="214259628" sldId="366"/>
            <ac:graphicFrameMk id="4" creationId="{659CECB7-F3E2-D086-4534-A5F67040C643}"/>
          </ac:graphicFrameMkLst>
        </pc:graphicFrameChg>
      </pc:sldChg>
      <pc:sldChg chg="modSp add replId">
        <pc:chgData name="Noyan, Alican" userId="S::noyan.a@buas.nl::f2106684-872a-4b1d-b983-18c991c41330" providerId="AD" clId="Web-{9006DF3B-2983-C08A-1098-A8F0ABC86946}" dt="2024-11-15T15:35:15.735" v="182"/>
        <pc:sldMkLst>
          <pc:docMk/>
          <pc:sldMk cId="414483164" sldId="367"/>
        </pc:sldMkLst>
        <pc:spChg chg="mod">
          <ac:chgData name="Noyan, Alican" userId="S::noyan.a@buas.nl::f2106684-872a-4b1d-b983-18c991c41330" providerId="AD" clId="Web-{9006DF3B-2983-C08A-1098-A8F0ABC86946}" dt="2024-11-15T15:34:40.781" v="169" actId="20577"/>
          <ac:spMkLst>
            <pc:docMk/>
            <pc:sldMk cId="414483164" sldId="367"/>
            <ac:spMk id="363" creationId="{00000000-0000-0000-0000-000000000000}"/>
          </ac:spMkLst>
        </pc:spChg>
        <pc:spChg chg="mod">
          <ac:chgData name="Noyan, Alican" userId="S::noyan.a@buas.nl::f2106684-872a-4b1d-b983-18c991c41330" providerId="AD" clId="Web-{9006DF3B-2983-C08A-1098-A8F0ABC86946}" dt="2024-11-15T15:34:57.954" v="177" actId="20577"/>
          <ac:spMkLst>
            <pc:docMk/>
            <pc:sldMk cId="414483164" sldId="367"/>
            <ac:spMk id="364" creationId="{00000000-0000-0000-0000-000000000000}"/>
          </ac:spMkLst>
        </pc:spChg>
        <pc:spChg chg="mod">
          <ac:chgData name="Noyan, Alican" userId="S::noyan.a@buas.nl::f2106684-872a-4b1d-b983-18c991c41330" providerId="AD" clId="Web-{9006DF3B-2983-C08A-1098-A8F0ABC86946}" dt="2024-11-15T15:35:15.735" v="182"/>
          <ac:spMkLst>
            <pc:docMk/>
            <pc:sldMk cId="414483164" sldId="367"/>
            <ac:spMk id="365" creationId="{00000000-0000-0000-0000-000000000000}"/>
          </ac:spMkLst>
        </pc:spChg>
        <pc:spChg chg="mod">
          <ac:chgData name="Noyan, Alican" userId="S::noyan.a@buas.nl::f2106684-872a-4b1d-b983-18c991c41330" providerId="AD" clId="Web-{9006DF3B-2983-C08A-1098-A8F0ABC86946}" dt="2024-11-15T15:34:34.390" v="166" actId="20577"/>
          <ac:spMkLst>
            <pc:docMk/>
            <pc:sldMk cId="414483164" sldId="367"/>
            <ac:spMk id="366" creationId="{00000000-0000-0000-0000-000000000000}"/>
          </ac:spMkLst>
        </pc:spChg>
      </pc:sldChg>
      <pc:sldChg chg="addSp delSp modSp add replId">
        <pc:chgData name="Noyan, Alican" userId="S::noyan.a@buas.nl::f2106684-872a-4b1d-b983-18c991c41330" providerId="AD" clId="Web-{9006DF3B-2983-C08A-1098-A8F0ABC86946}" dt="2024-11-15T15:48:37.979" v="360"/>
        <pc:sldMkLst>
          <pc:docMk/>
          <pc:sldMk cId="1301312814" sldId="368"/>
        </pc:sldMkLst>
        <pc:spChg chg="mod">
          <ac:chgData name="Noyan, Alican" userId="S::noyan.a@buas.nl::f2106684-872a-4b1d-b983-18c991c41330" providerId="AD" clId="Web-{9006DF3B-2983-C08A-1098-A8F0ABC86946}" dt="2024-11-15T15:41:54.325" v="274" actId="20577"/>
          <ac:spMkLst>
            <pc:docMk/>
            <pc:sldMk cId="1301312814" sldId="368"/>
            <ac:spMk id="393" creationId="{00000000-0000-0000-0000-000000000000}"/>
          </ac:spMkLst>
        </pc:spChg>
        <pc:spChg chg="mod">
          <ac:chgData name="Noyan, Alican" userId="S::noyan.a@buas.nl::f2106684-872a-4b1d-b983-18c991c41330" providerId="AD" clId="Web-{9006DF3B-2983-C08A-1098-A8F0ABC86946}" dt="2024-11-15T15:44:22.236" v="303" actId="20577"/>
          <ac:spMkLst>
            <pc:docMk/>
            <pc:sldMk cId="1301312814" sldId="368"/>
            <ac:spMk id="394" creationId="{00000000-0000-0000-0000-000000000000}"/>
          </ac:spMkLst>
        </pc:spChg>
        <pc:spChg chg="mod">
          <ac:chgData name="Noyan, Alican" userId="S::noyan.a@buas.nl::f2106684-872a-4b1d-b983-18c991c41330" providerId="AD" clId="Web-{9006DF3B-2983-C08A-1098-A8F0ABC86946}" dt="2024-11-15T15:42:28.420" v="288" actId="20577"/>
          <ac:spMkLst>
            <pc:docMk/>
            <pc:sldMk cId="1301312814" sldId="368"/>
            <ac:spMk id="396" creationId="{00000000-0000-0000-0000-000000000000}"/>
          </ac:spMkLst>
        </pc:spChg>
        <pc:spChg chg="mod">
          <ac:chgData name="Noyan, Alican" userId="S::noyan.a@buas.nl::f2106684-872a-4b1d-b983-18c991c41330" providerId="AD" clId="Web-{9006DF3B-2983-C08A-1098-A8F0ABC86946}" dt="2024-11-15T15:42:37.514" v="291" actId="20577"/>
          <ac:spMkLst>
            <pc:docMk/>
            <pc:sldMk cId="1301312814" sldId="368"/>
            <ac:spMk id="397" creationId="{00000000-0000-0000-0000-000000000000}"/>
          </ac:spMkLst>
        </pc:spChg>
        <pc:spChg chg="mod">
          <ac:chgData name="Noyan, Alican" userId="S::noyan.a@buas.nl::f2106684-872a-4b1d-b983-18c991c41330" providerId="AD" clId="Web-{9006DF3B-2983-C08A-1098-A8F0ABC86946}" dt="2024-11-15T15:44:07.501" v="302" actId="20577"/>
          <ac:spMkLst>
            <pc:docMk/>
            <pc:sldMk cId="1301312814" sldId="368"/>
            <ac:spMk id="398" creationId="{00000000-0000-0000-0000-000000000000}"/>
          </ac:spMkLst>
        </pc:spChg>
        <pc:spChg chg="mod">
          <ac:chgData name="Noyan, Alican" userId="S::noyan.a@buas.nl::f2106684-872a-4b1d-b983-18c991c41330" providerId="AD" clId="Web-{9006DF3B-2983-C08A-1098-A8F0ABC86946}" dt="2024-11-15T15:42:02.513" v="283" actId="20577"/>
          <ac:spMkLst>
            <pc:docMk/>
            <pc:sldMk cId="1301312814" sldId="368"/>
            <ac:spMk id="399" creationId="{00000000-0000-0000-0000-000000000000}"/>
          </ac:spMkLst>
        </pc:spChg>
        <pc:graphicFrameChg chg="add mod modGraphic">
          <ac:chgData name="Noyan, Alican" userId="S::noyan.a@buas.nl::f2106684-872a-4b1d-b983-18c991c41330" providerId="AD" clId="Web-{9006DF3B-2983-C08A-1098-A8F0ABC86946}" dt="2024-11-15T15:48:37.979" v="360"/>
          <ac:graphicFrameMkLst>
            <pc:docMk/>
            <pc:sldMk cId="1301312814" sldId="368"/>
            <ac:graphicFrameMk id="3" creationId="{18412D93-BF12-DCC7-42CC-2925DBA4DAFE}"/>
          </ac:graphicFrameMkLst>
        </pc:graphicFrameChg>
        <pc:graphicFrameChg chg="del">
          <ac:chgData name="Noyan, Alican" userId="S::noyan.a@buas.nl::f2106684-872a-4b1d-b983-18c991c41330" providerId="AD" clId="Web-{9006DF3B-2983-C08A-1098-A8F0ABC86946}" dt="2024-11-15T15:41:51.138" v="273"/>
          <ac:graphicFrameMkLst>
            <pc:docMk/>
            <pc:sldMk cId="1301312814" sldId="368"/>
            <ac:graphicFrameMk id="4" creationId="{659CECB7-F3E2-D086-4534-A5F67040C643}"/>
          </ac:graphicFrameMkLst>
        </pc:graphicFrameChg>
      </pc:sldChg>
      <pc:sldChg chg="modSp add replId">
        <pc:chgData name="Noyan, Alican" userId="S::noyan.a@buas.nl::f2106684-872a-4b1d-b983-18c991c41330" providerId="AD" clId="Web-{9006DF3B-2983-C08A-1098-A8F0ABC86946}" dt="2024-11-15T15:41:33.559" v="272" actId="20577"/>
        <pc:sldMkLst>
          <pc:docMk/>
          <pc:sldMk cId="907102650" sldId="369"/>
        </pc:sldMkLst>
        <pc:spChg chg="mod">
          <ac:chgData name="Noyan, Alican" userId="S::noyan.a@buas.nl::f2106684-872a-4b1d-b983-18c991c41330" providerId="AD" clId="Web-{9006DF3B-2983-C08A-1098-A8F0ABC86946}" dt="2024-11-15T15:40:35.870" v="257" actId="20577"/>
          <ac:spMkLst>
            <pc:docMk/>
            <pc:sldMk cId="907102650" sldId="369"/>
            <ac:spMk id="363" creationId="{00000000-0000-0000-0000-000000000000}"/>
          </ac:spMkLst>
        </pc:spChg>
        <pc:spChg chg="mod">
          <ac:chgData name="Noyan, Alican" userId="S::noyan.a@buas.nl::f2106684-872a-4b1d-b983-18c991c41330" providerId="AD" clId="Web-{9006DF3B-2983-C08A-1098-A8F0ABC86946}" dt="2024-11-15T15:40:53.339" v="266" actId="20577"/>
          <ac:spMkLst>
            <pc:docMk/>
            <pc:sldMk cId="907102650" sldId="369"/>
            <ac:spMk id="364" creationId="{00000000-0000-0000-0000-000000000000}"/>
          </ac:spMkLst>
        </pc:spChg>
        <pc:spChg chg="mod">
          <ac:chgData name="Noyan, Alican" userId="S::noyan.a@buas.nl::f2106684-872a-4b1d-b983-18c991c41330" providerId="AD" clId="Web-{9006DF3B-2983-C08A-1098-A8F0ABC86946}" dt="2024-11-15T15:41:33.559" v="272" actId="20577"/>
          <ac:spMkLst>
            <pc:docMk/>
            <pc:sldMk cId="907102650" sldId="369"/>
            <ac:spMk id="365" creationId="{00000000-0000-0000-0000-000000000000}"/>
          </ac:spMkLst>
        </pc:spChg>
        <pc:spChg chg="mod">
          <ac:chgData name="Noyan, Alican" userId="S::noyan.a@buas.nl::f2106684-872a-4b1d-b983-18c991c41330" providerId="AD" clId="Web-{9006DF3B-2983-C08A-1098-A8F0ABC86946}" dt="2024-11-15T15:40:30.792" v="256" actId="20577"/>
          <ac:spMkLst>
            <pc:docMk/>
            <pc:sldMk cId="907102650" sldId="369"/>
            <ac:spMk id="366" creationId="{00000000-0000-0000-0000-000000000000}"/>
          </ac:spMkLst>
        </pc:spChg>
      </pc:sldChg>
      <pc:sldChg chg="addSp modSp add replId">
        <pc:chgData name="Noyan, Alican" userId="S::noyan.a@buas.nl::f2106684-872a-4b1d-b983-18c991c41330" providerId="AD" clId="Web-{9006DF3B-2983-C08A-1098-A8F0ABC86946}" dt="2024-11-15T15:52:18.235" v="415"/>
        <pc:sldMkLst>
          <pc:docMk/>
          <pc:sldMk cId="3064996296" sldId="370"/>
        </pc:sldMkLst>
        <pc:spChg chg="mod">
          <ac:chgData name="Noyan, Alican" userId="S::noyan.a@buas.nl::f2106684-872a-4b1d-b983-18c991c41330" providerId="AD" clId="Web-{9006DF3B-2983-C08A-1098-A8F0ABC86946}" dt="2024-11-15T15:44:41.065" v="307" actId="20577"/>
          <ac:spMkLst>
            <pc:docMk/>
            <pc:sldMk cId="3064996296" sldId="370"/>
            <ac:spMk id="394" creationId="{00000000-0000-0000-0000-000000000000}"/>
          </ac:spMkLst>
        </pc:spChg>
        <pc:spChg chg="mod">
          <ac:chgData name="Noyan, Alican" userId="S::noyan.a@buas.nl::f2106684-872a-4b1d-b983-18c991c41330" providerId="AD" clId="Web-{9006DF3B-2983-C08A-1098-A8F0ABC86946}" dt="2024-11-15T15:44:56.799" v="309" actId="20577"/>
          <ac:spMkLst>
            <pc:docMk/>
            <pc:sldMk cId="3064996296" sldId="370"/>
            <ac:spMk id="397" creationId="{00000000-0000-0000-0000-000000000000}"/>
          </ac:spMkLst>
        </pc:spChg>
        <pc:spChg chg="mod">
          <ac:chgData name="Noyan, Alican" userId="S::noyan.a@buas.nl::f2106684-872a-4b1d-b983-18c991c41330" providerId="AD" clId="Web-{9006DF3B-2983-C08A-1098-A8F0ABC86946}" dt="2024-11-15T15:45:43.051" v="315" actId="20577"/>
          <ac:spMkLst>
            <pc:docMk/>
            <pc:sldMk cId="3064996296" sldId="370"/>
            <ac:spMk id="398" creationId="{00000000-0000-0000-0000-000000000000}"/>
          </ac:spMkLst>
        </pc:spChg>
        <pc:graphicFrameChg chg="add mod modGraphic">
          <ac:chgData name="Noyan, Alican" userId="S::noyan.a@buas.nl::f2106684-872a-4b1d-b983-18c991c41330" providerId="AD" clId="Web-{9006DF3B-2983-C08A-1098-A8F0ABC86946}" dt="2024-11-15T15:52:18.235" v="415"/>
          <ac:graphicFrameMkLst>
            <pc:docMk/>
            <pc:sldMk cId="3064996296" sldId="370"/>
            <ac:graphicFrameMk id="3" creationId="{30AF2FFA-6A5B-C583-D13C-F7430C8CA1EB}"/>
          </ac:graphicFrameMkLst>
        </pc:graphicFrameChg>
      </pc:sldChg>
      <pc:sldChg chg="addSp modSp add replId">
        <pc:chgData name="Noyan, Alican" userId="S::noyan.a@buas.nl::f2106684-872a-4b1d-b983-18c991c41330" providerId="AD" clId="Web-{9006DF3B-2983-C08A-1098-A8F0ABC86946}" dt="2024-11-15T15:53:41.613" v="458"/>
        <pc:sldMkLst>
          <pc:docMk/>
          <pc:sldMk cId="1748977003" sldId="371"/>
        </pc:sldMkLst>
        <pc:spChg chg="mod">
          <ac:chgData name="Noyan, Alican" userId="S::noyan.a@buas.nl::f2106684-872a-4b1d-b983-18c991c41330" providerId="AD" clId="Web-{9006DF3B-2983-C08A-1098-A8F0ABC86946}" dt="2024-11-15T15:44:45.862" v="308" actId="20577"/>
          <ac:spMkLst>
            <pc:docMk/>
            <pc:sldMk cId="1748977003" sldId="371"/>
            <ac:spMk id="394" creationId="{00000000-0000-0000-0000-000000000000}"/>
          </ac:spMkLst>
        </pc:spChg>
        <pc:spChg chg="mod">
          <ac:chgData name="Noyan, Alican" userId="S::noyan.a@buas.nl::f2106684-872a-4b1d-b983-18c991c41330" providerId="AD" clId="Web-{9006DF3B-2983-C08A-1098-A8F0ABC86946}" dt="2024-11-15T15:45:07.050" v="310" actId="20577"/>
          <ac:spMkLst>
            <pc:docMk/>
            <pc:sldMk cId="1748977003" sldId="371"/>
            <ac:spMk id="397" creationId="{00000000-0000-0000-0000-000000000000}"/>
          </ac:spMkLst>
        </pc:spChg>
        <pc:spChg chg="mod">
          <ac:chgData name="Noyan, Alican" userId="S::noyan.a@buas.nl::f2106684-872a-4b1d-b983-18c991c41330" providerId="AD" clId="Web-{9006DF3B-2983-C08A-1098-A8F0ABC86946}" dt="2024-11-15T15:46:11.989" v="321"/>
          <ac:spMkLst>
            <pc:docMk/>
            <pc:sldMk cId="1748977003" sldId="371"/>
            <ac:spMk id="398" creationId="{00000000-0000-0000-0000-000000000000}"/>
          </ac:spMkLst>
        </pc:spChg>
        <pc:graphicFrameChg chg="add mod modGraphic">
          <ac:chgData name="Noyan, Alican" userId="S::noyan.a@buas.nl::f2106684-872a-4b1d-b983-18c991c41330" providerId="AD" clId="Web-{9006DF3B-2983-C08A-1098-A8F0ABC86946}" dt="2024-11-15T15:53:41.613" v="458"/>
          <ac:graphicFrameMkLst>
            <pc:docMk/>
            <pc:sldMk cId="1748977003" sldId="371"/>
            <ac:graphicFrameMk id="3" creationId="{84630EE3-67CC-D2BA-F032-D7B8DC1992D6}"/>
          </ac:graphicFrameMkLst>
        </pc:graphicFrameChg>
      </pc:sldChg>
    </pc:docChg>
  </pc:docChgLst>
  <pc:docChgLst>
    <pc:chgData name="Neggers, Margot" userId="3bcd2123-228a-41cb-b754-da0ecd63aac0" providerId="ADAL" clId="{C85EAF9E-2BCA-4566-B94B-FAF57698C201}"/>
    <pc:docChg chg="undo custSel addSld delSld modSld">
      <pc:chgData name="Neggers, Margot" userId="3bcd2123-228a-41cb-b754-da0ecd63aac0" providerId="ADAL" clId="{C85EAF9E-2BCA-4566-B94B-FAF57698C201}" dt="2024-08-22T13:43:01.754" v="742" actId="14100"/>
      <pc:docMkLst>
        <pc:docMk/>
      </pc:docMkLst>
      <pc:sldChg chg="modSp mod">
        <pc:chgData name="Neggers, Margot" userId="3bcd2123-228a-41cb-b754-da0ecd63aac0" providerId="ADAL" clId="{C85EAF9E-2BCA-4566-B94B-FAF57698C201}" dt="2024-08-19T11:51:59.546" v="3" actId="20577"/>
        <pc:sldMkLst>
          <pc:docMk/>
          <pc:sldMk cId="0" sldId="256"/>
        </pc:sldMkLst>
        <pc:spChg chg="mod">
          <ac:chgData name="Neggers, Margot" userId="3bcd2123-228a-41cb-b754-da0ecd63aac0" providerId="ADAL" clId="{C85EAF9E-2BCA-4566-B94B-FAF57698C201}" dt="2024-08-19T11:51:59.546" v="3" actId="20577"/>
          <ac:spMkLst>
            <pc:docMk/>
            <pc:sldMk cId="0" sldId="256"/>
            <ac:spMk id="95" creationId="{00000000-0000-0000-0000-000000000000}"/>
          </ac:spMkLst>
        </pc:spChg>
      </pc:sldChg>
      <pc:sldChg chg="delSp modSp mod">
        <pc:chgData name="Neggers, Margot" userId="3bcd2123-228a-41cb-b754-da0ecd63aac0" providerId="ADAL" clId="{C85EAF9E-2BCA-4566-B94B-FAF57698C201}" dt="2024-08-19T11:53:08.413" v="34" actId="20577"/>
        <pc:sldMkLst>
          <pc:docMk/>
          <pc:sldMk cId="0" sldId="260"/>
        </pc:sldMkLst>
        <pc:spChg chg="mod">
          <ac:chgData name="Neggers, Margot" userId="3bcd2123-228a-41cb-b754-da0ecd63aac0" providerId="ADAL" clId="{C85EAF9E-2BCA-4566-B94B-FAF57698C201}" dt="2024-08-19T11:53:08.413" v="34" actId="20577"/>
          <ac:spMkLst>
            <pc:docMk/>
            <pc:sldMk cId="0" sldId="260"/>
            <ac:spMk id="125" creationId="{00000000-0000-0000-0000-000000000000}"/>
          </ac:spMkLst>
        </pc:spChg>
      </pc:sldChg>
      <pc:sldChg chg="modSp mod">
        <pc:chgData name="Neggers, Margot" userId="3bcd2123-228a-41cb-b754-da0ecd63aac0" providerId="ADAL" clId="{C85EAF9E-2BCA-4566-B94B-FAF57698C201}" dt="2024-08-19T11:53:21.866" v="38" actId="1076"/>
        <pc:sldMkLst>
          <pc:docMk/>
          <pc:sldMk cId="0" sldId="261"/>
        </pc:sldMkLst>
        <pc:spChg chg="mod">
          <ac:chgData name="Neggers, Margot" userId="3bcd2123-228a-41cb-b754-da0ecd63aac0" providerId="ADAL" clId="{C85EAF9E-2BCA-4566-B94B-FAF57698C201}" dt="2024-08-19T11:53:16.651" v="37" actId="20577"/>
          <ac:spMkLst>
            <pc:docMk/>
            <pc:sldMk cId="0" sldId="261"/>
            <ac:spMk id="134" creationId="{00000000-0000-0000-0000-000000000000}"/>
          </ac:spMkLst>
        </pc:spChg>
        <pc:spChg chg="mod">
          <ac:chgData name="Neggers, Margot" userId="3bcd2123-228a-41cb-b754-da0ecd63aac0" providerId="ADAL" clId="{C85EAF9E-2BCA-4566-B94B-FAF57698C201}" dt="2024-08-19T11:53:21.866" v="38" actId="1076"/>
          <ac:spMkLst>
            <pc:docMk/>
            <pc:sldMk cId="0" sldId="261"/>
            <ac:spMk id="138" creationId="{00000000-0000-0000-0000-000000000000}"/>
          </ac:spMkLst>
        </pc:spChg>
      </pc:sldChg>
      <pc:sldChg chg="modSp mod">
        <pc:chgData name="Neggers, Margot" userId="3bcd2123-228a-41cb-b754-da0ecd63aac0" providerId="ADAL" clId="{C85EAF9E-2BCA-4566-B94B-FAF57698C201}" dt="2024-08-22T13:21:41.933" v="188" actId="20577"/>
        <pc:sldMkLst>
          <pc:docMk/>
          <pc:sldMk cId="0" sldId="283"/>
        </pc:sldMkLst>
      </pc:sldChg>
      <pc:sldChg chg="del">
        <pc:chgData name="Neggers, Margot" userId="3bcd2123-228a-41cb-b754-da0ecd63aac0" providerId="ADAL" clId="{C85EAF9E-2BCA-4566-B94B-FAF57698C201}" dt="2024-08-19T11:54:02.169" v="41" actId="47"/>
        <pc:sldMkLst>
          <pc:docMk/>
          <pc:sldMk cId="3042596394" sldId="338"/>
        </pc:sldMkLst>
      </pc:sldChg>
      <pc:sldChg chg="del">
        <pc:chgData name="Neggers, Margot" userId="3bcd2123-228a-41cb-b754-da0ecd63aac0" providerId="ADAL" clId="{C85EAF9E-2BCA-4566-B94B-FAF57698C201}" dt="2024-08-19T11:54:02.752" v="42" actId="47"/>
        <pc:sldMkLst>
          <pc:docMk/>
          <pc:sldMk cId="2036410224" sldId="339"/>
        </pc:sldMkLst>
      </pc:sldChg>
      <pc:sldChg chg="del">
        <pc:chgData name="Neggers, Margot" userId="3bcd2123-228a-41cb-b754-da0ecd63aac0" providerId="ADAL" clId="{C85EAF9E-2BCA-4566-B94B-FAF57698C201}" dt="2024-08-19T11:54:00.451" v="39" actId="47"/>
        <pc:sldMkLst>
          <pc:docMk/>
          <pc:sldMk cId="852165791" sldId="340"/>
        </pc:sldMkLst>
      </pc:sldChg>
      <pc:sldChg chg="del">
        <pc:chgData name="Neggers, Margot" userId="3bcd2123-228a-41cb-b754-da0ecd63aac0" providerId="ADAL" clId="{C85EAF9E-2BCA-4566-B94B-FAF57698C201}" dt="2024-08-19T11:54:01.375" v="40" actId="47"/>
        <pc:sldMkLst>
          <pc:docMk/>
          <pc:sldMk cId="211485217" sldId="341"/>
        </pc:sldMkLst>
      </pc:sldChg>
      <pc:sldChg chg="addSp delSp modSp mod">
        <pc:chgData name="Neggers, Margot" userId="3bcd2123-228a-41cb-b754-da0ecd63aac0" providerId="ADAL" clId="{C85EAF9E-2BCA-4566-B94B-FAF57698C201}" dt="2024-08-22T13:35:44.507" v="469" actId="20577"/>
        <pc:sldMkLst>
          <pc:docMk/>
          <pc:sldMk cId="3132603795" sldId="343"/>
        </pc:sldMkLst>
      </pc:sldChg>
      <pc:sldChg chg="add del">
        <pc:chgData name="Neggers, Margot" userId="3bcd2123-228a-41cb-b754-da0ecd63aac0" providerId="ADAL" clId="{C85EAF9E-2BCA-4566-B94B-FAF57698C201}" dt="2024-08-22T13:29:29.034" v="440" actId="47"/>
        <pc:sldMkLst>
          <pc:docMk/>
          <pc:sldMk cId="3820055655" sldId="344"/>
        </pc:sldMkLst>
      </pc:sldChg>
      <pc:sldChg chg="add del">
        <pc:chgData name="Neggers, Margot" userId="3bcd2123-228a-41cb-b754-da0ecd63aac0" providerId="ADAL" clId="{C85EAF9E-2BCA-4566-B94B-FAF57698C201}" dt="2024-08-22T13:23:31.544" v="212"/>
        <pc:sldMkLst>
          <pc:docMk/>
          <pc:sldMk cId="3911839604" sldId="344"/>
        </pc:sldMkLst>
      </pc:sldChg>
      <pc:sldChg chg="modSp add mod">
        <pc:chgData name="Neggers, Margot" userId="3bcd2123-228a-41cb-b754-da0ecd63aac0" providerId="ADAL" clId="{C85EAF9E-2BCA-4566-B94B-FAF57698C201}" dt="2024-08-22T13:24:42.764" v="246" actId="14100"/>
        <pc:sldMkLst>
          <pc:docMk/>
          <pc:sldMk cId="2811038056" sldId="345"/>
        </pc:sldMkLst>
      </pc:sldChg>
      <pc:sldChg chg="modSp add mod">
        <pc:chgData name="Neggers, Margot" userId="3bcd2123-228a-41cb-b754-da0ecd63aac0" providerId="ADAL" clId="{C85EAF9E-2BCA-4566-B94B-FAF57698C201}" dt="2024-08-22T13:25:28.650" v="303" actId="14100"/>
        <pc:sldMkLst>
          <pc:docMk/>
          <pc:sldMk cId="3393416979" sldId="346"/>
        </pc:sldMkLst>
      </pc:sldChg>
      <pc:sldChg chg="modSp add mod">
        <pc:chgData name="Neggers, Margot" userId="3bcd2123-228a-41cb-b754-da0ecd63aac0" providerId="ADAL" clId="{C85EAF9E-2BCA-4566-B94B-FAF57698C201}" dt="2024-08-22T13:26:00.861" v="352"/>
        <pc:sldMkLst>
          <pc:docMk/>
          <pc:sldMk cId="3625421292" sldId="347"/>
        </pc:sldMkLst>
      </pc:sldChg>
      <pc:sldChg chg="modSp add mod">
        <pc:chgData name="Neggers, Margot" userId="3bcd2123-228a-41cb-b754-da0ecd63aac0" providerId="ADAL" clId="{C85EAF9E-2BCA-4566-B94B-FAF57698C201}" dt="2024-08-22T13:27:39.158" v="377"/>
        <pc:sldMkLst>
          <pc:docMk/>
          <pc:sldMk cId="933909080" sldId="348"/>
        </pc:sldMkLst>
      </pc:sldChg>
      <pc:sldChg chg="modSp add mod">
        <pc:chgData name="Neggers, Margot" userId="3bcd2123-228a-41cb-b754-da0ecd63aac0" providerId="ADAL" clId="{C85EAF9E-2BCA-4566-B94B-FAF57698C201}" dt="2024-08-22T13:28:13.799" v="399" actId="20577"/>
        <pc:sldMkLst>
          <pc:docMk/>
          <pc:sldMk cId="3932270798" sldId="349"/>
        </pc:sldMkLst>
      </pc:sldChg>
      <pc:sldChg chg="modSp add mod">
        <pc:chgData name="Neggers, Margot" userId="3bcd2123-228a-41cb-b754-da0ecd63aac0" providerId="ADAL" clId="{C85EAF9E-2BCA-4566-B94B-FAF57698C201}" dt="2024-08-22T13:28:41.016" v="432" actId="14100"/>
        <pc:sldMkLst>
          <pc:docMk/>
          <pc:sldMk cId="2655861196" sldId="350"/>
        </pc:sldMkLst>
      </pc:sldChg>
      <pc:sldChg chg="add del">
        <pc:chgData name="Neggers, Margot" userId="3bcd2123-228a-41cb-b754-da0ecd63aac0" providerId="ADAL" clId="{C85EAF9E-2BCA-4566-B94B-FAF57698C201}" dt="2024-08-22T13:29:29.811" v="441" actId="47"/>
        <pc:sldMkLst>
          <pc:docMk/>
          <pc:sldMk cId="746145202" sldId="351"/>
        </pc:sldMkLst>
      </pc:sldChg>
      <pc:sldChg chg="addSp delSp modSp add mod">
        <pc:chgData name="Neggers, Margot" userId="3bcd2123-228a-41cb-b754-da0ecd63aac0" providerId="ADAL" clId="{C85EAF9E-2BCA-4566-B94B-FAF57698C201}" dt="2024-08-22T13:36:13.170" v="493" actId="20577"/>
        <pc:sldMkLst>
          <pc:docMk/>
          <pc:sldMk cId="2837328675" sldId="352"/>
        </pc:sldMkLst>
      </pc:sldChg>
      <pc:sldChg chg="delSp modSp add mod">
        <pc:chgData name="Neggers, Margot" userId="3bcd2123-228a-41cb-b754-da0ecd63aac0" providerId="ADAL" clId="{C85EAF9E-2BCA-4566-B94B-FAF57698C201}" dt="2024-08-22T13:37:21.260" v="570"/>
        <pc:sldMkLst>
          <pc:docMk/>
          <pc:sldMk cId="4007477451" sldId="353"/>
        </pc:sldMkLst>
      </pc:sldChg>
      <pc:sldChg chg="addSp delSp modSp add mod">
        <pc:chgData name="Neggers, Margot" userId="3bcd2123-228a-41cb-b754-da0ecd63aac0" providerId="ADAL" clId="{C85EAF9E-2BCA-4566-B94B-FAF57698C201}" dt="2024-08-22T13:38:54.676" v="623" actId="14100"/>
        <pc:sldMkLst>
          <pc:docMk/>
          <pc:sldMk cId="1307979794" sldId="354"/>
        </pc:sldMkLst>
      </pc:sldChg>
      <pc:sldChg chg="addSp delSp modSp add mod">
        <pc:chgData name="Neggers, Margot" userId="3bcd2123-228a-41cb-b754-da0ecd63aac0" providerId="ADAL" clId="{C85EAF9E-2BCA-4566-B94B-FAF57698C201}" dt="2024-08-22T13:40:16.486" v="662" actId="14100"/>
        <pc:sldMkLst>
          <pc:docMk/>
          <pc:sldMk cId="83093153" sldId="355"/>
        </pc:sldMkLst>
      </pc:sldChg>
      <pc:sldChg chg="addSp delSp modSp add mod">
        <pc:chgData name="Neggers, Margot" userId="3bcd2123-228a-41cb-b754-da0ecd63aac0" providerId="ADAL" clId="{C85EAF9E-2BCA-4566-B94B-FAF57698C201}" dt="2024-08-22T13:41:37.058" v="695" actId="2161"/>
        <pc:sldMkLst>
          <pc:docMk/>
          <pc:sldMk cId="195943424" sldId="356"/>
        </pc:sldMkLst>
      </pc:sldChg>
      <pc:sldChg chg="addSp delSp modSp add mod">
        <pc:chgData name="Neggers, Margot" userId="3bcd2123-228a-41cb-b754-da0ecd63aac0" providerId="ADAL" clId="{C85EAF9E-2BCA-4566-B94B-FAF57698C201}" dt="2024-08-22T13:43:01.754" v="742" actId="14100"/>
        <pc:sldMkLst>
          <pc:docMk/>
          <pc:sldMk cId="3301034143" sldId="357"/>
        </pc:sldMkLst>
      </pc:sldChg>
      <pc:sldChg chg="del">
        <pc:chgData name="Neggers, Margot" userId="3bcd2123-228a-41cb-b754-da0ecd63aac0" providerId="ADAL" clId="{C85EAF9E-2BCA-4566-B94B-FAF57698C201}" dt="2024-08-19T11:54:03.595" v="43" actId="47"/>
        <pc:sldMkLst>
          <pc:docMk/>
          <pc:sldMk cId="2516210097" sldId="364"/>
        </pc:sldMkLst>
      </pc:sldChg>
      <pc:sldChg chg="del">
        <pc:chgData name="Neggers, Margot" userId="3bcd2123-228a-41cb-b754-da0ecd63aac0" providerId="ADAL" clId="{C85EAF9E-2BCA-4566-B94B-FAF57698C201}" dt="2024-08-19T11:54:04.850" v="44" actId="47"/>
        <pc:sldMkLst>
          <pc:docMk/>
          <pc:sldMk cId="1938536619" sldId="365"/>
        </pc:sldMkLst>
      </pc:sldChg>
      <pc:sldChg chg="del">
        <pc:chgData name="Neggers, Margot" userId="3bcd2123-228a-41cb-b754-da0ecd63aac0" providerId="ADAL" clId="{C85EAF9E-2BCA-4566-B94B-FAF57698C201}" dt="2024-08-19T11:54:05.445" v="45" actId="47"/>
        <pc:sldMkLst>
          <pc:docMk/>
          <pc:sldMk cId="2172326766" sldId="366"/>
        </pc:sldMkLst>
      </pc:sldChg>
      <pc:sldChg chg="del">
        <pc:chgData name="Neggers, Margot" userId="3bcd2123-228a-41cb-b754-da0ecd63aac0" providerId="ADAL" clId="{C85EAF9E-2BCA-4566-B94B-FAF57698C201}" dt="2024-08-19T11:54:06.064" v="46" actId="47"/>
        <pc:sldMkLst>
          <pc:docMk/>
          <pc:sldMk cId="369259421" sldId="367"/>
        </pc:sldMkLst>
      </pc:sldChg>
      <pc:sldChg chg="del">
        <pc:chgData name="Neggers, Margot" userId="3bcd2123-228a-41cb-b754-da0ecd63aac0" providerId="ADAL" clId="{C85EAF9E-2BCA-4566-B94B-FAF57698C201}" dt="2024-08-19T11:54:06.601" v="47" actId="47"/>
        <pc:sldMkLst>
          <pc:docMk/>
          <pc:sldMk cId="1811003241" sldId="368"/>
        </pc:sldMkLst>
      </pc:sldChg>
      <pc:sldChg chg="del">
        <pc:chgData name="Neggers, Margot" userId="3bcd2123-228a-41cb-b754-da0ecd63aac0" providerId="ADAL" clId="{C85EAF9E-2BCA-4566-B94B-FAF57698C201}" dt="2024-08-19T11:54:07.111" v="48" actId="47"/>
        <pc:sldMkLst>
          <pc:docMk/>
          <pc:sldMk cId="2200284011" sldId="369"/>
        </pc:sldMkLst>
      </pc:sldChg>
      <pc:sldChg chg="del">
        <pc:chgData name="Neggers, Margot" userId="3bcd2123-228a-41cb-b754-da0ecd63aac0" providerId="ADAL" clId="{C85EAF9E-2BCA-4566-B94B-FAF57698C201}" dt="2024-08-19T11:54:07.602" v="49" actId="47"/>
        <pc:sldMkLst>
          <pc:docMk/>
          <pc:sldMk cId="2737858961" sldId="370"/>
        </pc:sldMkLst>
      </pc:sldChg>
      <pc:sldChg chg="del">
        <pc:chgData name="Neggers, Margot" userId="3bcd2123-228a-41cb-b754-da0ecd63aac0" providerId="ADAL" clId="{C85EAF9E-2BCA-4566-B94B-FAF57698C201}" dt="2024-08-19T11:54:08.159" v="50" actId="47"/>
        <pc:sldMkLst>
          <pc:docMk/>
          <pc:sldMk cId="345768556" sldId="371"/>
        </pc:sldMkLst>
      </pc:sldChg>
      <pc:sldChg chg="del">
        <pc:chgData name="Neggers, Margot" userId="3bcd2123-228a-41cb-b754-da0ecd63aac0" providerId="ADAL" clId="{C85EAF9E-2BCA-4566-B94B-FAF57698C201}" dt="2024-08-19T11:54:08.674" v="51" actId="47"/>
        <pc:sldMkLst>
          <pc:docMk/>
          <pc:sldMk cId="3992217676" sldId="372"/>
        </pc:sldMkLst>
      </pc:sldChg>
      <pc:sldChg chg="del">
        <pc:chgData name="Neggers, Margot" userId="3bcd2123-228a-41cb-b754-da0ecd63aac0" providerId="ADAL" clId="{C85EAF9E-2BCA-4566-B94B-FAF57698C201}" dt="2024-08-19T11:54:09.152" v="52" actId="47"/>
        <pc:sldMkLst>
          <pc:docMk/>
          <pc:sldMk cId="707650247" sldId="373"/>
        </pc:sldMkLst>
      </pc:sldChg>
      <pc:sldChg chg="del">
        <pc:chgData name="Neggers, Margot" userId="3bcd2123-228a-41cb-b754-da0ecd63aac0" providerId="ADAL" clId="{C85EAF9E-2BCA-4566-B94B-FAF57698C201}" dt="2024-08-19T11:54:09.667" v="53" actId="47"/>
        <pc:sldMkLst>
          <pc:docMk/>
          <pc:sldMk cId="2365832851" sldId="374"/>
        </pc:sldMkLst>
      </pc:sldChg>
      <pc:sldChg chg="del">
        <pc:chgData name="Neggers, Margot" userId="3bcd2123-228a-41cb-b754-da0ecd63aac0" providerId="ADAL" clId="{C85EAF9E-2BCA-4566-B94B-FAF57698C201}" dt="2024-08-19T11:54:10.199" v="54" actId="47"/>
        <pc:sldMkLst>
          <pc:docMk/>
          <pc:sldMk cId="181347336" sldId="375"/>
        </pc:sldMkLst>
      </pc:sldChg>
      <pc:sldChg chg="del">
        <pc:chgData name="Neggers, Margot" userId="3bcd2123-228a-41cb-b754-da0ecd63aac0" providerId="ADAL" clId="{C85EAF9E-2BCA-4566-B94B-FAF57698C201}" dt="2024-08-19T11:54:11.193" v="56" actId="47"/>
        <pc:sldMkLst>
          <pc:docMk/>
          <pc:sldMk cId="2061760763" sldId="376"/>
        </pc:sldMkLst>
      </pc:sldChg>
      <pc:sldChg chg="del">
        <pc:chgData name="Neggers, Margot" userId="3bcd2123-228a-41cb-b754-da0ecd63aac0" providerId="ADAL" clId="{C85EAF9E-2BCA-4566-B94B-FAF57698C201}" dt="2024-08-19T11:54:10.708" v="55" actId="47"/>
        <pc:sldMkLst>
          <pc:docMk/>
          <pc:sldMk cId="1967290184" sldId="377"/>
        </pc:sldMkLst>
      </pc:sldChg>
      <pc:sldChg chg="del">
        <pc:chgData name="Neggers, Margot" userId="3bcd2123-228a-41cb-b754-da0ecd63aac0" providerId="ADAL" clId="{C85EAF9E-2BCA-4566-B94B-FAF57698C201}" dt="2024-08-19T11:54:11.706" v="57" actId="47"/>
        <pc:sldMkLst>
          <pc:docMk/>
          <pc:sldMk cId="3365414927" sldId="378"/>
        </pc:sldMkLst>
      </pc:sldChg>
      <pc:sldChg chg="del">
        <pc:chgData name="Neggers, Margot" userId="3bcd2123-228a-41cb-b754-da0ecd63aac0" providerId="ADAL" clId="{C85EAF9E-2BCA-4566-B94B-FAF57698C201}" dt="2024-08-19T11:54:12.162" v="58" actId="47"/>
        <pc:sldMkLst>
          <pc:docMk/>
          <pc:sldMk cId="2075638348" sldId="379"/>
        </pc:sldMkLst>
      </pc:sldChg>
      <pc:sldChg chg="del">
        <pc:chgData name="Neggers, Margot" userId="3bcd2123-228a-41cb-b754-da0ecd63aac0" providerId="ADAL" clId="{C85EAF9E-2BCA-4566-B94B-FAF57698C201}" dt="2024-08-19T11:54:12.771" v="59" actId="47"/>
        <pc:sldMkLst>
          <pc:docMk/>
          <pc:sldMk cId="3973325582" sldId="380"/>
        </pc:sldMkLst>
      </pc:sldChg>
      <pc:sldChg chg="del">
        <pc:chgData name="Neggers, Margot" userId="3bcd2123-228a-41cb-b754-da0ecd63aac0" providerId="ADAL" clId="{C85EAF9E-2BCA-4566-B94B-FAF57698C201}" dt="2024-08-19T11:54:13.600" v="60" actId="47"/>
        <pc:sldMkLst>
          <pc:docMk/>
          <pc:sldMk cId="719149490" sldId="381"/>
        </pc:sldMkLst>
      </pc:sldChg>
      <pc:sldChg chg="del">
        <pc:chgData name="Neggers, Margot" userId="3bcd2123-228a-41cb-b754-da0ecd63aac0" providerId="ADAL" clId="{C85EAF9E-2BCA-4566-B94B-FAF57698C201}" dt="2024-08-19T11:54:14.258" v="61" actId="47"/>
        <pc:sldMkLst>
          <pc:docMk/>
          <pc:sldMk cId="1558567068" sldId="382"/>
        </pc:sldMkLst>
      </pc:sldChg>
      <pc:sldChg chg="del">
        <pc:chgData name="Neggers, Margot" userId="3bcd2123-228a-41cb-b754-da0ecd63aac0" providerId="ADAL" clId="{C85EAF9E-2BCA-4566-B94B-FAF57698C201}" dt="2024-08-19T11:54:15.393" v="62" actId="47"/>
        <pc:sldMkLst>
          <pc:docMk/>
          <pc:sldMk cId="2993417588" sldId="383"/>
        </pc:sldMkLst>
      </pc:sldChg>
      <pc:sldChg chg="del">
        <pc:chgData name="Neggers, Margot" userId="3bcd2123-228a-41cb-b754-da0ecd63aac0" providerId="ADAL" clId="{C85EAF9E-2BCA-4566-B94B-FAF57698C201}" dt="2024-08-19T11:54:18.479" v="63" actId="47"/>
        <pc:sldMkLst>
          <pc:docMk/>
          <pc:sldMk cId="1660643782" sldId="384"/>
        </pc:sldMkLst>
      </pc:sldChg>
    </pc:docChg>
  </pc:docChgLst>
  <pc:docChgLst>
    <pc:chgData name="Margot Neggers" userId="3bcd2123-228a-41cb-b754-da0ecd63aac0" providerId="ADAL" clId="{C85EAF9E-2BCA-4566-B94B-FAF57698C201}"/>
    <pc:docChg chg="modSld">
      <pc:chgData name="Margot Neggers" userId="3bcd2123-228a-41cb-b754-da0ecd63aac0" providerId="ADAL" clId="{C85EAF9E-2BCA-4566-B94B-FAF57698C201}" dt="2024-08-26T07:26:22.726" v="26" actId="20577"/>
      <pc:docMkLst>
        <pc:docMk/>
      </pc:docMkLst>
      <pc:sldChg chg="addSp modSp mod">
        <pc:chgData name="Margot Neggers" userId="3bcd2123-228a-41cb-b754-da0ecd63aac0" providerId="ADAL" clId="{C85EAF9E-2BCA-4566-B94B-FAF57698C201}" dt="2024-08-26T07:25:55.032" v="23" actId="14100"/>
        <pc:sldMkLst>
          <pc:docMk/>
          <pc:sldMk cId="4007477451" sldId="353"/>
        </pc:sldMkLst>
      </pc:sldChg>
      <pc:sldChg chg="modSp mod">
        <pc:chgData name="Margot Neggers" userId="3bcd2123-228a-41cb-b754-da0ecd63aac0" providerId="ADAL" clId="{C85EAF9E-2BCA-4566-B94B-FAF57698C201}" dt="2024-08-26T07:26:22.726" v="26" actId="20577"/>
        <pc:sldMkLst>
          <pc:docMk/>
          <pc:sldMk cId="3301034143" sldId="357"/>
        </pc:sldMkLst>
      </pc:sldChg>
    </pc:docChg>
  </pc:docChgLst>
</pc:chgInfo>
</file>

<file path=ppt/media/image1.png>
</file>

<file path=ppt/media/image10.gif>
</file>

<file path=ppt/media/image11.gif>
</file>

<file path=ppt/media/image12.gif>
</file>

<file path=ppt/media/image13.png>
</file>

<file path=ppt/media/image14.png>
</file>

<file path=ppt/media/image15.sv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b4f495656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b4f495656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5e44ff1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5e44ff1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b602ea5a7_1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b602ea5a7_1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344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7827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2411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7772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999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b4f495656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b4f495656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a:extLst>
            <a:ext uri="{FF2B5EF4-FFF2-40B4-BE49-F238E27FC236}">
              <a16:creationId xmlns:a16="http://schemas.microsoft.com/office/drawing/2014/main" id="{B09FB58D-4A01-D3F4-3B9E-945BF03091D7}"/>
            </a:ext>
          </a:extLst>
        </p:cNvPr>
        <p:cNvGrpSpPr/>
        <p:nvPr/>
      </p:nvGrpSpPr>
      <p:grpSpPr>
        <a:xfrm>
          <a:off x="0" y="0"/>
          <a:ext cx="0" cy="0"/>
          <a:chOff x="0" y="0"/>
          <a:chExt cx="0" cy="0"/>
        </a:xfrm>
      </p:grpSpPr>
      <p:sp>
        <p:nvSpPr>
          <p:cNvPr id="220" name="Google Shape;220;g6b602ea5a7_1_524:notes">
            <a:extLst>
              <a:ext uri="{FF2B5EF4-FFF2-40B4-BE49-F238E27FC236}">
                <a16:creationId xmlns:a16="http://schemas.microsoft.com/office/drawing/2014/main" id="{65796ED7-9AE0-A411-77D2-08E44BFBD0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a:extLst>
              <a:ext uri="{FF2B5EF4-FFF2-40B4-BE49-F238E27FC236}">
                <a16:creationId xmlns:a16="http://schemas.microsoft.com/office/drawing/2014/main" id="{53E94399-2601-796F-5AB0-E778FD9E3C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51015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870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3011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a:extLst>
            <a:ext uri="{FF2B5EF4-FFF2-40B4-BE49-F238E27FC236}">
              <a16:creationId xmlns:a16="http://schemas.microsoft.com/office/drawing/2014/main" id="{A4CC0E7B-3EF3-99C8-1CB1-7A1F828BD4D1}"/>
            </a:ext>
          </a:extLst>
        </p:cNvPr>
        <p:cNvGrpSpPr/>
        <p:nvPr/>
      </p:nvGrpSpPr>
      <p:grpSpPr>
        <a:xfrm>
          <a:off x="0" y="0"/>
          <a:ext cx="0" cy="0"/>
          <a:chOff x="0" y="0"/>
          <a:chExt cx="0" cy="0"/>
        </a:xfrm>
      </p:grpSpPr>
      <p:sp>
        <p:nvSpPr>
          <p:cNvPr id="220" name="Google Shape;220;g6b602ea5a7_1_524:notes">
            <a:extLst>
              <a:ext uri="{FF2B5EF4-FFF2-40B4-BE49-F238E27FC236}">
                <a16:creationId xmlns:a16="http://schemas.microsoft.com/office/drawing/2014/main" id="{405C92D2-7F37-561E-1E6B-5C8C4E4F5A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a:extLst>
              <a:ext uri="{FF2B5EF4-FFF2-40B4-BE49-F238E27FC236}">
                <a16:creationId xmlns:a16="http://schemas.microsoft.com/office/drawing/2014/main" id="{9775417C-2A62-142E-BD95-40BBCD00A1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98592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233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60816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a:extLst>
            <a:ext uri="{FF2B5EF4-FFF2-40B4-BE49-F238E27FC236}">
              <a16:creationId xmlns:a16="http://schemas.microsoft.com/office/drawing/2014/main" id="{DE34B5C9-A75D-5A36-C1A6-F265761CEDA2}"/>
            </a:ext>
          </a:extLst>
        </p:cNvPr>
        <p:cNvGrpSpPr/>
        <p:nvPr/>
      </p:nvGrpSpPr>
      <p:grpSpPr>
        <a:xfrm>
          <a:off x="0" y="0"/>
          <a:ext cx="0" cy="0"/>
          <a:chOff x="0" y="0"/>
          <a:chExt cx="0" cy="0"/>
        </a:xfrm>
      </p:grpSpPr>
      <p:sp>
        <p:nvSpPr>
          <p:cNvPr id="220" name="Google Shape;220;g6b602ea5a7_1_524:notes">
            <a:extLst>
              <a:ext uri="{FF2B5EF4-FFF2-40B4-BE49-F238E27FC236}">
                <a16:creationId xmlns:a16="http://schemas.microsoft.com/office/drawing/2014/main" id="{321E7F10-0C43-2364-5D8D-D3C3708213D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a:extLst>
              <a:ext uri="{FF2B5EF4-FFF2-40B4-BE49-F238E27FC236}">
                <a16:creationId xmlns:a16="http://schemas.microsoft.com/office/drawing/2014/main" id="{250D1FDA-E650-9B4E-4EFA-B3E1A21F5E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84104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23156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6b4f495656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6b4f495656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 BUT SHOULD BE UPDATED REGULARLY</a:t>
            </a:r>
            <a:endParaRPr/>
          </a:p>
          <a:p>
            <a:pPr marL="0" lvl="0" indent="0" algn="l" rtl="0">
              <a:spcBef>
                <a:spcPts val="0"/>
              </a:spcBef>
              <a:spcAft>
                <a:spcPts val="0"/>
              </a:spcAft>
              <a:buNone/>
            </a:pPr>
            <a:r>
              <a:rPr lang="en"/>
              <a:t>This is where you link your evidence to each of the Intended Learning Outcomes of this block.</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30837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b4f495656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b4f495656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72360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56276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61572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01582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63526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79594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70515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77957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98182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92936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607702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6480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26842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6b4f495656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6b4f495656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a:t>
            </a:r>
            <a:endParaRPr/>
          </a:p>
          <a:p>
            <a:pPr marL="0" lvl="0" indent="0" algn="l" rtl="0">
              <a:spcBef>
                <a:spcPts val="0"/>
              </a:spcBef>
              <a:spcAft>
                <a:spcPts val="0"/>
              </a:spcAft>
              <a:buNone/>
            </a:pPr>
            <a:r>
              <a:rPr lang="en"/>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b602ea5a7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b602ea5a7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b602ea5a7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6b602ea5a7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6b602ea5a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6b602ea5a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6b602ea5a7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6b602ea5a7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6b602ea5a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b602ea5a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your goals for this block using the SMARTER method. Make sure they are clear, relevant, have a measurable outcome, and can be recorded. Consider how well do they align with the role(s) you wish to take, and with the requirements given in the project brief. Think about the objectives you plan to choose, or that are mandated by the project. Are there any competencies that you need to focus on?</a:t>
            </a:r>
            <a:endParaRPr/>
          </a:p>
          <a:p>
            <a:pPr marL="0" lvl="0" indent="0" algn="l" rtl="0">
              <a:spcBef>
                <a:spcPts val="0"/>
              </a:spcBef>
              <a:spcAft>
                <a:spcPts val="0"/>
              </a:spcAft>
              <a:buNone/>
            </a:pPr>
            <a:endParaRPr/>
          </a:p>
          <a:p>
            <a:pPr marL="0" lvl="0" indent="0" algn="l" rtl="0">
              <a:spcBef>
                <a:spcPts val="0"/>
              </a:spcBef>
              <a:spcAft>
                <a:spcPts val="0"/>
              </a:spcAft>
              <a:buNone/>
            </a:pPr>
            <a:r>
              <a:rPr lang="en"/>
              <a:t>For each goal, find concrete examples of tasks you expect to undertake that will demonstrate this within the project for the block. Make sure the plan has an outcome that can be tracked and assessed. Make sure you have a clearly stated target for each goal. If you are unsure of how to demonstrate something, ask for help from your teachers.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extLst>
      <p:ext uri="{BB962C8B-B14F-4D97-AF65-F5344CB8AC3E}">
        <p14:creationId xmlns:p14="http://schemas.microsoft.com/office/powerpoint/2010/main" val="326737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_1">
    <p:bg>
      <p:bgPr>
        <a:solidFill>
          <a:srgbClr val="EC781C"/>
        </a:solidFill>
        <a:effectLst/>
      </p:bgPr>
    </p:bg>
    <p:spTree>
      <p:nvGrpSpPr>
        <p:cNvPr id="1" name="Shape 9"/>
        <p:cNvGrpSpPr/>
        <p:nvPr/>
      </p:nvGrpSpPr>
      <p:grpSpPr>
        <a:xfrm>
          <a:off x="0" y="0"/>
          <a:ext cx="0" cy="0"/>
          <a:chOff x="0" y="0"/>
          <a:chExt cx="0" cy="0"/>
        </a:xfrm>
      </p:grpSpPr>
      <p:sp>
        <p:nvSpPr>
          <p:cNvPr id="10" name="Google Shape;10;p2"/>
          <p:cNvSpPr/>
          <p:nvPr/>
        </p:nvSpPr>
        <p:spPr>
          <a:xfrm>
            <a:off x="3109025" y="-1200"/>
            <a:ext cx="6035100" cy="51462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363525"/>
            <a:ext cx="9144000" cy="77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57600" y="548650"/>
            <a:ext cx="4937700" cy="3264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pic>
        <p:nvPicPr>
          <p:cNvPr id="14" name="Google Shape;14;p2"/>
          <p:cNvPicPr preferRelativeResize="0"/>
          <p:nvPr/>
        </p:nvPicPr>
        <p:blipFill>
          <a:blip r:embed="rId2">
            <a:alphaModFix/>
          </a:blip>
          <a:stretch>
            <a:fillRect/>
          </a:stretch>
        </p:blipFill>
        <p:spPr>
          <a:xfrm>
            <a:off x="164592" y="4523578"/>
            <a:ext cx="1329394" cy="457200"/>
          </a:xfrm>
          <a:prstGeom prst="rect">
            <a:avLst/>
          </a:prstGeom>
          <a:noFill/>
          <a:ln>
            <a:noFill/>
          </a:ln>
        </p:spPr>
      </p:pic>
      <p:graphicFrame>
        <p:nvGraphicFramePr>
          <p:cNvPr id="4" name="Table 3">
            <a:extLst>
              <a:ext uri="{FF2B5EF4-FFF2-40B4-BE49-F238E27FC236}">
                <a16:creationId xmlns:a16="http://schemas.microsoft.com/office/drawing/2014/main" id="{9C37A2C8-F053-CFA5-72C7-D1B7AFD043D0}"/>
              </a:ext>
            </a:extLst>
          </p:cNvPr>
          <p:cNvGraphicFramePr>
            <a:graphicFrameLocks noGrp="1"/>
          </p:cNvGraphicFramePr>
          <p:nvPr userDrawn="1">
            <p:extLst>
              <p:ext uri="{D42A27DB-BD31-4B8C-83A1-F6EECF244321}">
                <p14:modId xmlns:p14="http://schemas.microsoft.com/office/powerpoint/2010/main" val="251012479"/>
              </p:ext>
            </p:extLst>
          </p:nvPr>
        </p:nvGraphicFramePr>
        <p:xfrm>
          <a:off x="1845398" y="4454995"/>
          <a:ext cx="7094899" cy="594360"/>
        </p:xfrm>
        <a:graphic>
          <a:graphicData uri="http://schemas.openxmlformats.org/drawingml/2006/table">
            <a:tbl>
              <a:tblPr firstRow="1" bandRow="1">
                <a:tableStyleId>{764D4AE7-FFBC-431D-9275-528F30A785D3}</a:tableStyleId>
              </a:tblPr>
              <a:tblGrid>
                <a:gridCol w="1189355">
                  <a:extLst>
                    <a:ext uri="{9D8B030D-6E8A-4147-A177-3AD203B41FA5}">
                      <a16:colId xmlns:a16="http://schemas.microsoft.com/office/drawing/2014/main" val="828907917"/>
                    </a:ext>
                  </a:extLst>
                </a:gridCol>
                <a:gridCol w="5905544">
                  <a:extLst>
                    <a:ext uri="{9D8B030D-6E8A-4147-A177-3AD203B41FA5}">
                      <a16:colId xmlns:a16="http://schemas.microsoft.com/office/drawing/2014/main" val="682174830"/>
                    </a:ext>
                  </a:extLst>
                </a:gridCol>
              </a:tblGrid>
              <a:tr h="18542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700" b="1">
                          <a:solidFill>
                            <a:srgbClr val="999999"/>
                          </a:solidFill>
                          <a:latin typeface="Helvetica Neue"/>
                          <a:ea typeface="Helvetica Neue"/>
                          <a:cs typeface="Helvetica Neue"/>
                          <a:sym typeface="Helvetica Neue"/>
                        </a:rPr>
                        <a:t>Project Brief</a:t>
                      </a:r>
                      <a:r>
                        <a:rPr lang="en-NL" sz="700" b="1">
                          <a:solidFill>
                            <a:srgbClr val="999999"/>
                          </a:solidFill>
                          <a:latin typeface="Helvetica Neue"/>
                          <a:ea typeface="Helvetica Neue"/>
                          <a:cs typeface="Helvetica Neue"/>
                          <a:sym typeface="Helvetica Neue"/>
                        </a:rPr>
                        <a:t>:</a:t>
                      </a:r>
                      <a:r>
                        <a:rPr lang="en" sz="700" b="1">
                          <a:solidFill>
                            <a:srgbClr val="999999"/>
                          </a:solidFill>
                          <a:latin typeface="Helvetica Neue"/>
                          <a:ea typeface="Helvetica Neue"/>
                          <a:cs typeface="Helvetica Neue"/>
                          <a:sym typeface="Helvetica Neue"/>
                        </a:rPr>
                        <a:t> </a:t>
                      </a:r>
                      <a:endParaRPr lang="en-NL" sz="700" b="1">
                        <a:solidFill>
                          <a:srgbClr val="999999"/>
                        </a:solidFill>
                        <a:latin typeface="Helvetica Neue"/>
                        <a:ea typeface="Helvetica Neue"/>
                        <a:cs typeface="Helvetica Neue"/>
                        <a:sym typeface="Helvetica Neue"/>
                      </a:endParaRPr>
                    </a:p>
                  </a:txBody>
                  <a:tcPr/>
                </a:tc>
                <a:tc>
                  <a:txBody>
                    <a:bodyPr/>
                    <a:lstStyle/>
                    <a:p>
                      <a:endParaRPr lang="en-GB" sz="700"/>
                    </a:p>
                  </a:txBody>
                  <a:tcPr/>
                </a:tc>
                <a:extLst>
                  <a:ext uri="{0D108BD9-81ED-4DB2-BD59-A6C34878D82A}">
                    <a16:rowId xmlns:a16="http://schemas.microsoft.com/office/drawing/2014/main" val="1000607423"/>
                  </a:ext>
                </a:extLst>
              </a:tr>
              <a:tr h="18542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1">
                          <a:solidFill>
                            <a:srgbClr val="999999"/>
                          </a:solidFill>
                          <a:latin typeface="Helvetica Neue"/>
                          <a:ea typeface="Helvetica Neue"/>
                          <a:cs typeface="Helvetica Neue"/>
                          <a:sym typeface="Helvetica Neue"/>
                        </a:rPr>
                        <a:t>Assessment Assignment:</a:t>
                      </a:r>
                      <a:endParaRPr lang="en-US" sz="700" b="1">
                        <a:latin typeface="Helvetica Neue"/>
                        <a:ea typeface="Helvetica Neue"/>
                        <a:cs typeface="Helvetica Neue"/>
                        <a:sym typeface="Helvetica Neue"/>
                      </a:endParaRPr>
                    </a:p>
                  </a:txBody>
                  <a:tcPr/>
                </a:tc>
                <a:tc>
                  <a:txBody>
                    <a:bodyPr/>
                    <a:lstStyle/>
                    <a:p>
                      <a:endParaRPr lang="en-GB" sz="700"/>
                    </a:p>
                  </a:txBody>
                  <a:tcPr/>
                </a:tc>
                <a:extLst>
                  <a:ext uri="{0D108BD9-81ED-4DB2-BD59-A6C34878D82A}">
                    <a16:rowId xmlns:a16="http://schemas.microsoft.com/office/drawing/2014/main" val="1233139930"/>
                  </a:ext>
                </a:extLst>
              </a:tr>
              <a:tr h="185420">
                <a:tc>
                  <a:txBody>
                    <a:bodyPr/>
                    <a:lstStyle/>
                    <a:p>
                      <a:r>
                        <a:rPr lang="en-NL" sz="700" b="1">
                          <a:solidFill>
                            <a:srgbClr val="999999"/>
                          </a:solidFill>
                          <a:latin typeface="Helvetica Neue"/>
                          <a:ea typeface="Helvetica Neue"/>
                          <a:cs typeface="Helvetica Neue"/>
                          <a:sym typeface="Helvetica Neue"/>
                        </a:rPr>
                        <a:t>Student </a:t>
                      </a:r>
                      <a:r>
                        <a:rPr lang="en" sz="700" b="1">
                          <a:solidFill>
                            <a:srgbClr val="999999"/>
                          </a:solidFill>
                          <a:latin typeface="Helvetica Neue"/>
                          <a:ea typeface="Helvetica Neue"/>
                          <a:cs typeface="Helvetica Neue"/>
                          <a:sym typeface="Helvetica Neue"/>
                        </a:rPr>
                        <a:t>GitHub Folder: </a:t>
                      </a:r>
                      <a:endParaRPr lang="en-GB" sz="700"/>
                    </a:p>
                  </a:txBody>
                  <a:tcPr/>
                </a:tc>
                <a:tc>
                  <a:txBody>
                    <a:bodyPr/>
                    <a:lstStyle/>
                    <a:p>
                      <a:endParaRPr lang="en-GB" sz="700"/>
                    </a:p>
                  </a:txBody>
                  <a:tcPr/>
                </a:tc>
                <a:extLst>
                  <a:ext uri="{0D108BD9-81ED-4DB2-BD59-A6C34878D82A}">
                    <a16:rowId xmlns:a16="http://schemas.microsoft.com/office/drawing/2014/main" val="1618248095"/>
                  </a:ext>
                </a:extLst>
              </a:tr>
            </a:tbl>
          </a:graphicData>
        </a:graphic>
      </p:graphicFrame>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CUSTOM_1_2">
    <p:bg>
      <p:bgPr>
        <a:solidFill>
          <a:srgbClr val="666666"/>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6000"/>
              <a:buFont typeface="Roboto Thin"/>
              <a:buNone/>
              <a:defRPr sz="6000" b="0">
                <a:solidFill>
                  <a:srgbClr val="FFFFFF"/>
                </a:solidFill>
                <a:latin typeface="Roboto Thin"/>
                <a:ea typeface="Roboto Thin"/>
                <a:cs typeface="Roboto Thin"/>
                <a:sym typeface="Roboto Thin"/>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9" name="Google Shape;19;p3"/>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1pPr>
            <a:lvl2pPr lvl="1"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2pPr>
            <a:lvl3pPr lvl="2"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3pPr>
            <a:lvl4pPr lvl="3"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4pPr>
            <a:lvl5pPr lvl="4"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5pPr>
            <a:lvl6pPr lvl="5"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6pPr>
            <a:lvl7pPr lvl="6"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7pPr>
            <a:lvl8pPr lvl="7"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8pPr>
            <a:lvl9pPr lvl="8"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9pPr>
          </a:lstStyle>
          <a:p>
            <a:endParaRPr/>
          </a:p>
        </p:txBody>
      </p:sp>
      <p:sp>
        <p:nvSpPr>
          <p:cNvPr id="2" name="Rectangle 1">
            <a:extLst>
              <a:ext uri="{FF2B5EF4-FFF2-40B4-BE49-F238E27FC236}">
                <a16:creationId xmlns:a16="http://schemas.microsoft.com/office/drawing/2014/main" id="{ED2E902F-3793-054A-A49F-5F75EC799503}"/>
              </a:ext>
            </a:extLst>
          </p:cNvPr>
          <p:cNvSpPr/>
          <p:nvPr userDrawn="1"/>
        </p:nvSpPr>
        <p:spPr>
          <a:xfrm>
            <a:off x="0" y="4393870"/>
            <a:ext cx="9144000" cy="7496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oogle Shape;20;p3"/>
          <p:cNvPicPr preferRelativeResize="0"/>
          <p:nvPr/>
        </p:nvPicPr>
        <p:blipFill>
          <a:blip r:embed="rId2">
            <a:alphaModFix/>
          </a:blip>
          <a:stretch>
            <a:fillRect/>
          </a:stretch>
        </p:blipFill>
        <p:spPr>
          <a:xfrm>
            <a:off x="7214616" y="4434840"/>
            <a:ext cx="1691640" cy="58267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Sub-Header">
  <p:cSld name="CUSTOM_1_2_1">
    <p:bg>
      <p:bgPr>
        <a:solidFill>
          <a:srgbClr val="666666"/>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Roboto Thin"/>
              <a:buNone/>
              <a:defRPr sz="6000" b="0">
                <a:latin typeface="Roboto Thin"/>
                <a:ea typeface="Roboto Thin"/>
                <a:cs typeface="Roboto Thin"/>
                <a:sym typeface="Roboto Thin"/>
              </a:defRPr>
            </a:lvl1pPr>
            <a:lvl2pPr lvl="1" algn="ctr" rtl="0">
              <a:spcBef>
                <a:spcPts val="0"/>
              </a:spcBef>
              <a:spcAft>
                <a:spcPts val="0"/>
              </a:spcAft>
              <a:buClr>
                <a:srgbClr val="434343"/>
              </a:buClr>
              <a:buSzPts val="3600"/>
              <a:buNone/>
              <a:defRPr sz="3600">
                <a:solidFill>
                  <a:srgbClr val="434343"/>
                </a:solidFill>
              </a:defRPr>
            </a:lvl2pPr>
            <a:lvl3pPr lvl="2" algn="ctr" rtl="0">
              <a:spcBef>
                <a:spcPts val="0"/>
              </a:spcBef>
              <a:spcAft>
                <a:spcPts val="0"/>
              </a:spcAft>
              <a:buClr>
                <a:srgbClr val="434343"/>
              </a:buClr>
              <a:buSzPts val="3600"/>
              <a:buNone/>
              <a:defRPr sz="3600">
                <a:solidFill>
                  <a:srgbClr val="434343"/>
                </a:solidFill>
              </a:defRPr>
            </a:lvl3pPr>
            <a:lvl4pPr lvl="3" algn="ctr" rtl="0">
              <a:spcBef>
                <a:spcPts val="0"/>
              </a:spcBef>
              <a:spcAft>
                <a:spcPts val="0"/>
              </a:spcAft>
              <a:buClr>
                <a:srgbClr val="434343"/>
              </a:buClr>
              <a:buSzPts val="3600"/>
              <a:buNone/>
              <a:defRPr sz="3600">
                <a:solidFill>
                  <a:srgbClr val="434343"/>
                </a:solidFill>
              </a:defRPr>
            </a:lvl4pPr>
            <a:lvl5pPr lvl="4" algn="ctr" rtl="0">
              <a:spcBef>
                <a:spcPts val="0"/>
              </a:spcBef>
              <a:spcAft>
                <a:spcPts val="0"/>
              </a:spcAft>
              <a:buClr>
                <a:srgbClr val="434343"/>
              </a:buClr>
              <a:buSzPts val="3600"/>
              <a:buNone/>
              <a:defRPr sz="3600">
                <a:solidFill>
                  <a:srgbClr val="434343"/>
                </a:solidFill>
              </a:defRPr>
            </a:lvl5pPr>
            <a:lvl6pPr lvl="5" algn="ctr" rtl="0">
              <a:spcBef>
                <a:spcPts val="0"/>
              </a:spcBef>
              <a:spcAft>
                <a:spcPts val="0"/>
              </a:spcAft>
              <a:buClr>
                <a:srgbClr val="434343"/>
              </a:buClr>
              <a:buSzPts val="3600"/>
              <a:buNone/>
              <a:defRPr sz="3600">
                <a:solidFill>
                  <a:srgbClr val="434343"/>
                </a:solidFill>
              </a:defRPr>
            </a:lvl6pPr>
            <a:lvl7pPr lvl="6" algn="ctr" rtl="0">
              <a:spcBef>
                <a:spcPts val="0"/>
              </a:spcBef>
              <a:spcAft>
                <a:spcPts val="0"/>
              </a:spcAft>
              <a:buClr>
                <a:srgbClr val="434343"/>
              </a:buClr>
              <a:buSzPts val="3600"/>
              <a:buNone/>
              <a:defRPr sz="3600">
                <a:solidFill>
                  <a:srgbClr val="434343"/>
                </a:solidFill>
              </a:defRPr>
            </a:lvl7pPr>
            <a:lvl8pPr lvl="7" algn="ctr" rtl="0">
              <a:spcBef>
                <a:spcPts val="0"/>
              </a:spcBef>
              <a:spcAft>
                <a:spcPts val="0"/>
              </a:spcAft>
              <a:buClr>
                <a:srgbClr val="434343"/>
              </a:buClr>
              <a:buSzPts val="3600"/>
              <a:buNone/>
              <a:defRPr sz="3600">
                <a:solidFill>
                  <a:srgbClr val="434343"/>
                </a:solidFill>
              </a:defRPr>
            </a:lvl8pPr>
            <a:lvl9pPr lvl="8" algn="ctr" rtl="0">
              <a:spcBef>
                <a:spcPts val="0"/>
              </a:spcBef>
              <a:spcAft>
                <a:spcPts val="0"/>
              </a:spcAft>
              <a:buClr>
                <a:srgbClr val="434343"/>
              </a:buClr>
              <a:buSzPts val="3600"/>
              <a:buNone/>
              <a:defRPr sz="3600">
                <a:solidFill>
                  <a:srgbClr val="434343"/>
                </a:solidFill>
              </a:defRPr>
            </a:lvl9pPr>
          </a:lstStyle>
          <a:p>
            <a:endParaRPr/>
          </a:p>
        </p:txBody>
      </p:sp>
      <p:sp>
        <p:nvSpPr>
          <p:cNvPr id="23" name="Google Shape;23;p4"/>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1pPr>
            <a:lvl2pPr lvl="1"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4" name="Google Shape;24;p4"/>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Font typeface="Roboto Light"/>
              <a:buNone/>
              <a:defRPr>
                <a:latin typeface="Roboto Light"/>
                <a:ea typeface="Roboto Light"/>
                <a:cs typeface="Roboto Light"/>
                <a:sym typeface="Roboto Light"/>
              </a:defRPr>
            </a:lvl1pPr>
            <a:lvl2pPr lvl="1"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5" name="Google Shape;25;p4"/>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40000">
              <a:solidFill>
                <a:srgbClr val="B7B7B7"/>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fault">
  <p:cSld name="CUSTOM_2_4">
    <p:spTree>
      <p:nvGrpSpPr>
        <p:cNvPr id="1" name="Shape 26"/>
        <p:cNvGrpSpPr/>
        <p:nvPr/>
      </p:nvGrpSpPr>
      <p:grpSpPr>
        <a:xfrm>
          <a:off x="0" y="0"/>
          <a:ext cx="0" cy="0"/>
          <a:chOff x="0" y="0"/>
          <a:chExt cx="0" cy="0"/>
        </a:xfrm>
      </p:grpSpPr>
      <p:sp>
        <p:nvSpPr>
          <p:cNvPr id="27" name="Google Shape;27;p5"/>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 name="Google Shape;29;p5"/>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 name="Google Shape;30;p5"/>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31" name="Google Shape;31;p5"/>
          <p:cNvSpPr txBox="1">
            <a:spLocks noGrp="1"/>
          </p:cNvSpPr>
          <p:nvPr>
            <p:ph type="body" idx="3"/>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2" name="Google Shape;32;p5"/>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LO's" userDrawn="1">
  <p:cSld name="CUSTOM_2_3_1">
    <p:spTree>
      <p:nvGrpSpPr>
        <p:cNvPr id="1" name="Shape 33"/>
        <p:cNvGrpSpPr/>
        <p:nvPr/>
      </p:nvGrpSpPr>
      <p:grpSpPr>
        <a:xfrm>
          <a:off x="0" y="0"/>
          <a:ext cx="0" cy="0"/>
          <a:chOff x="0" y="0"/>
          <a:chExt cx="0" cy="0"/>
        </a:xfrm>
      </p:grpSpPr>
      <p:sp>
        <p:nvSpPr>
          <p:cNvPr id="34" name="Google Shape;34;p6"/>
          <p:cNvSpPr/>
          <p:nvPr/>
        </p:nvSpPr>
        <p:spPr>
          <a:xfrm>
            <a:off x="0" y="571460"/>
            <a:ext cx="9144000" cy="4938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0" y="0"/>
            <a:ext cx="9144000" cy="5727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 name="Google Shape;37;p6"/>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9" name="Google Shape;39;p6"/>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 name="Google Shape;40;p6"/>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1" name="Google Shape;41;p6"/>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2" name="Google Shape;42;p6"/>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a:lvl1pPr>
            <a:lvl2pPr lvl="1" rtl="0">
              <a:spcBef>
                <a:spcPts val="0"/>
              </a:spcBef>
              <a:spcAft>
                <a:spcPts val="0"/>
              </a:spcAft>
              <a:buNone/>
              <a:defRPr sz="900"/>
            </a:lvl2pPr>
            <a:lvl3pPr lvl="2" rtl="0">
              <a:spcBef>
                <a:spcPts val="0"/>
              </a:spcBef>
              <a:spcAft>
                <a:spcPts val="0"/>
              </a:spcAft>
              <a:buNone/>
              <a:defRPr sz="900"/>
            </a:lvl3pPr>
            <a:lvl4pPr lvl="3" rtl="0">
              <a:spcBef>
                <a:spcPts val="0"/>
              </a:spcBef>
              <a:spcAft>
                <a:spcPts val="0"/>
              </a:spcAft>
              <a:buNone/>
              <a:defRPr sz="900"/>
            </a:lvl4pPr>
            <a:lvl5pPr lvl="4" rtl="0">
              <a:spcBef>
                <a:spcPts val="0"/>
              </a:spcBef>
              <a:spcAft>
                <a:spcPts val="0"/>
              </a:spcAft>
              <a:buNone/>
              <a:defRPr sz="900"/>
            </a:lvl5pPr>
            <a:lvl6pPr lvl="5" rtl="0">
              <a:spcBef>
                <a:spcPts val="0"/>
              </a:spcBef>
              <a:spcAft>
                <a:spcPts val="0"/>
              </a:spcAft>
              <a:buNone/>
              <a:defRPr sz="900"/>
            </a:lvl6pPr>
            <a:lvl7pPr lvl="6" rtl="0">
              <a:spcBef>
                <a:spcPts val="0"/>
              </a:spcBef>
              <a:spcAft>
                <a:spcPts val="0"/>
              </a:spcAft>
              <a:buNone/>
              <a:defRPr sz="900"/>
            </a:lvl7pPr>
            <a:lvl8pPr lvl="7" rtl="0">
              <a:spcBef>
                <a:spcPts val="0"/>
              </a:spcBef>
              <a:spcAft>
                <a:spcPts val="0"/>
              </a:spcAft>
              <a:buNone/>
              <a:defRPr sz="900"/>
            </a:lvl8pPr>
            <a:lvl9pPr lvl="8" rtl="0">
              <a:spcBef>
                <a:spcPts val="0"/>
              </a:spcBef>
              <a:spcAft>
                <a:spcPts val="0"/>
              </a:spcAft>
              <a:buNone/>
              <a:defRPr sz="9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11"/>
          <p:cNvSpPr/>
          <p:nvPr/>
        </p:nvSpPr>
        <p:spPr>
          <a:xfrm>
            <a:off x="3108960" y="-1200"/>
            <a:ext cx="6035100" cy="5143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5" name="Google Shape;85;p11"/>
          <p:cNvSpPr txBox="1">
            <a:spLocks noGrp="1"/>
          </p:cNvSpPr>
          <p:nvPr>
            <p:ph type="title"/>
          </p:nvPr>
        </p:nvSpPr>
        <p:spPr>
          <a:xfrm>
            <a:off x="265500" y="308799"/>
            <a:ext cx="4045200" cy="15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6" name="Google Shape;86;p11"/>
          <p:cNvSpPr txBox="1">
            <a:spLocks noGrp="1"/>
          </p:cNvSpPr>
          <p:nvPr>
            <p:ph type="subTitle" idx="1"/>
          </p:nvPr>
        </p:nvSpPr>
        <p:spPr>
          <a:xfrm>
            <a:off x="265500" y="1860700"/>
            <a:ext cx="4045200" cy="301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7" name="Google Shape;87;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a:solidFill>
                  <a:schemeClr val="lt1"/>
                </a:solidFill>
              </a:defRPr>
            </a:lvl1pPr>
            <a:lvl2pPr marL="914400" lvl="1" indent="-292100" rtl="0">
              <a:spcBef>
                <a:spcPts val="800"/>
              </a:spcBef>
              <a:spcAft>
                <a:spcPts val="0"/>
              </a:spcAft>
              <a:buClr>
                <a:schemeClr val="lt1"/>
              </a:buClr>
              <a:buSzPts val="1000"/>
              <a:buChar char="○"/>
              <a:defRPr>
                <a:solidFill>
                  <a:schemeClr val="lt1"/>
                </a:solidFill>
              </a:defRPr>
            </a:lvl2pPr>
            <a:lvl3pPr marL="1371600" lvl="2" indent="-292100" rtl="0">
              <a:spcBef>
                <a:spcPts val="800"/>
              </a:spcBef>
              <a:spcAft>
                <a:spcPts val="0"/>
              </a:spcAft>
              <a:buClr>
                <a:schemeClr val="lt1"/>
              </a:buClr>
              <a:buSzPts val="1000"/>
              <a:buChar char="■"/>
              <a:defRPr>
                <a:solidFill>
                  <a:schemeClr val="lt1"/>
                </a:solidFill>
              </a:defRPr>
            </a:lvl3pPr>
            <a:lvl4pPr marL="1828800" lvl="3" indent="-292100" rtl="0">
              <a:spcBef>
                <a:spcPts val="800"/>
              </a:spcBef>
              <a:spcAft>
                <a:spcPts val="0"/>
              </a:spcAft>
              <a:buClr>
                <a:schemeClr val="lt1"/>
              </a:buClr>
              <a:buSzPts val="1000"/>
              <a:buChar char="●"/>
              <a:defRPr>
                <a:solidFill>
                  <a:schemeClr val="lt1"/>
                </a:solidFill>
              </a:defRPr>
            </a:lvl4pPr>
            <a:lvl5pPr marL="2286000" lvl="4" indent="-292100" rtl="0">
              <a:spcBef>
                <a:spcPts val="800"/>
              </a:spcBef>
              <a:spcAft>
                <a:spcPts val="0"/>
              </a:spcAft>
              <a:buClr>
                <a:schemeClr val="lt1"/>
              </a:buClr>
              <a:buSzPts val="1000"/>
              <a:buChar char="○"/>
              <a:defRPr>
                <a:solidFill>
                  <a:schemeClr val="lt1"/>
                </a:solidFill>
              </a:defRPr>
            </a:lvl5pPr>
            <a:lvl6pPr marL="2743200" lvl="5" indent="-292100" rtl="0">
              <a:spcBef>
                <a:spcPts val="800"/>
              </a:spcBef>
              <a:spcAft>
                <a:spcPts val="0"/>
              </a:spcAft>
              <a:buClr>
                <a:schemeClr val="lt1"/>
              </a:buClr>
              <a:buSzPts val="1000"/>
              <a:buChar char="■"/>
              <a:defRPr>
                <a:solidFill>
                  <a:schemeClr val="lt1"/>
                </a:solidFill>
              </a:defRPr>
            </a:lvl6pPr>
            <a:lvl7pPr marL="3200400" lvl="6" indent="-292100" rtl="0">
              <a:spcBef>
                <a:spcPts val="800"/>
              </a:spcBef>
              <a:spcAft>
                <a:spcPts val="0"/>
              </a:spcAft>
              <a:buClr>
                <a:schemeClr val="lt1"/>
              </a:buClr>
              <a:buSzPts val="1000"/>
              <a:buChar char="●"/>
              <a:defRPr>
                <a:solidFill>
                  <a:schemeClr val="lt1"/>
                </a:solidFill>
              </a:defRPr>
            </a:lvl7pPr>
            <a:lvl8pPr marL="3657600" lvl="7" indent="-292100" rtl="0">
              <a:spcBef>
                <a:spcPts val="800"/>
              </a:spcBef>
              <a:spcAft>
                <a:spcPts val="0"/>
              </a:spcAft>
              <a:buClr>
                <a:schemeClr val="lt1"/>
              </a:buClr>
              <a:buSzPts val="1000"/>
              <a:buChar char="○"/>
              <a:defRPr>
                <a:solidFill>
                  <a:schemeClr val="lt1"/>
                </a:solidFill>
              </a:defRPr>
            </a:lvl8pPr>
            <a:lvl9pPr marL="4114800" lvl="8" indent="-292100" rtl="0">
              <a:spcBef>
                <a:spcPts val="800"/>
              </a:spcBef>
              <a:spcAft>
                <a:spcPts val="800"/>
              </a:spcAft>
              <a:buClr>
                <a:schemeClr val="lt1"/>
              </a:buClr>
              <a:buSzPts val="1000"/>
              <a:buChar char="■"/>
              <a:defRPr>
                <a:solidFill>
                  <a:schemeClr val="lt1"/>
                </a:solidFill>
              </a:defRPr>
            </a:lvl9pPr>
          </a:lstStyle>
          <a:p>
            <a:endParaRPr/>
          </a:p>
        </p:txBody>
      </p:sp>
      <p:sp>
        <p:nvSpPr>
          <p:cNvPr id="88" name="Google Shape;88;p11"/>
          <p:cNvSpPr txBox="1">
            <a:spLocks noGrp="1"/>
          </p:cNvSpPr>
          <p:nvPr>
            <p:ph type="sldNum" idx="12"/>
          </p:nvPr>
        </p:nvSpPr>
        <p:spPr>
          <a:xfrm>
            <a:off x="90450" y="4873575"/>
            <a:ext cx="548700" cy="269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Weeks">
  <p:cSld name="Weeks">
    <p:spTree>
      <p:nvGrpSpPr>
        <p:cNvPr id="1" name="Shape 45"/>
        <p:cNvGrpSpPr/>
        <p:nvPr/>
      </p:nvGrpSpPr>
      <p:grpSpPr>
        <a:xfrm>
          <a:off x="0" y="0"/>
          <a:ext cx="0" cy="0"/>
          <a:chOff x="0" y="0"/>
          <a:chExt cx="0" cy="0"/>
        </a:xfrm>
      </p:grpSpPr>
      <p:sp>
        <p:nvSpPr>
          <p:cNvPr id="46" name="Google Shape;46;p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47" name="Google Shape;47;p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8" name="Google Shape;48;p7"/>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9" name="Google Shape;49;p7"/>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0" name="Google Shape;50;p7"/>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 name="Google Shape;52;p7"/>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 name="Google Shape;53;p7"/>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181183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eedback Slides">
  <p:cSld name="Feedback Slides">
    <p:bg>
      <p:bgPr>
        <a:solidFill>
          <a:srgbClr val="134F5C"/>
        </a:solidFill>
        <a:effectLst/>
      </p:bgPr>
    </p:bg>
    <p:spTree>
      <p:nvGrpSpPr>
        <p:cNvPr id="1" name="Shape 65"/>
        <p:cNvGrpSpPr/>
        <p:nvPr/>
      </p:nvGrpSpPr>
      <p:grpSpPr>
        <a:xfrm>
          <a:off x="0" y="0"/>
          <a:ext cx="0" cy="0"/>
          <a:chOff x="0" y="0"/>
          <a:chExt cx="0" cy="0"/>
        </a:xfrm>
      </p:grpSpPr>
      <p:sp>
        <p:nvSpPr>
          <p:cNvPr id="66" name="Google Shape;66;p9"/>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67" name="Google Shape;67;p9"/>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8" name="Google Shape;68;p9"/>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 name="Google Shape;70;p9"/>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 name="Google Shape;71;p9"/>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2237386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Week 4 goals">
  <p:cSld name="Week 4 goals">
    <p:spTree>
      <p:nvGrpSpPr>
        <p:cNvPr id="1" name="Shape 54"/>
        <p:cNvGrpSpPr/>
        <p:nvPr/>
      </p:nvGrpSpPr>
      <p:grpSpPr>
        <a:xfrm>
          <a:off x="0" y="0"/>
          <a:ext cx="0" cy="0"/>
          <a:chOff x="0" y="0"/>
          <a:chExt cx="0" cy="0"/>
        </a:xfrm>
      </p:grpSpPr>
      <p:sp>
        <p:nvSpPr>
          <p:cNvPr id="55" name="Google Shape;55;p8"/>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6" name="Google Shape;56;p8"/>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7" name="Google Shape;57;p8"/>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8" name="Google Shape;58;p8"/>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9" name="Google Shape;59;p8"/>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8"/>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 name="Google Shape;62;p8"/>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 name="Google Shape;63;p8"/>
          <p:cNvSpPr txBox="1">
            <a:spLocks noGrp="1"/>
          </p:cNvSpPr>
          <p:nvPr>
            <p:ph type="body" idx="7"/>
          </p:nvPr>
        </p:nvSpPr>
        <p:spPr>
          <a:xfrm>
            <a:off x="4663450" y="317214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4" name="Google Shape;64;p8"/>
          <p:cNvSpPr txBox="1">
            <a:spLocks noGrp="1"/>
          </p:cNvSpPr>
          <p:nvPr>
            <p:ph type="subTitle" idx="8"/>
          </p:nvPr>
        </p:nvSpPr>
        <p:spPr>
          <a:xfrm>
            <a:off x="4663440" y="277840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extLst>
      <p:ext uri="{BB962C8B-B14F-4D97-AF65-F5344CB8AC3E}">
        <p14:creationId xmlns:p14="http://schemas.microsoft.com/office/powerpoint/2010/main" val="3212919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66666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64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FFFF"/>
              </a:buClr>
              <a:buSzPts val="2000"/>
              <a:buFont typeface="Roboto Light"/>
              <a:buNone/>
              <a:defRPr sz="2000">
                <a:solidFill>
                  <a:srgbClr val="FFFFFF"/>
                </a:solidFill>
                <a:latin typeface="Roboto Light"/>
                <a:ea typeface="Roboto Light"/>
                <a:cs typeface="Roboto Light"/>
                <a:sym typeface="Roboto Light"/>
              </a:defRPr>
            </a:lvl1pPr>
            <a:lvl2pPr lvl="1">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2pPr>
            <a:lvl3pPr lvl="2">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3pPr>
            <a:lvl4pPr lvl="3">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4pPr>
            <a:lvl5pPr lvl="4">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5pPr>
            <a:lvl6pPr lvl="5">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6pPr>
            <a:lvl7pPr lvl="6">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7pPr>
            <a:lvl8pPr lvl="7">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8pPr>
            <a:lvl9pPr lvl="8">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636725"/>
            <a:ext cx="8520600" cy="3932100"/>
          </a:xfrm>
          <a:prstGeom prst="rect">
            <a:avLst/>
          </a:prstGeom>
          <a:noFill/>
          <a:ln>
            <a:noFill/>
          </a:ln>
        </p:spPr>
        <p:txBody>
          <a:bodyPr spcFirstLastPara="1" wrap="square" lIns="91425" tIns="91425" rIns="91425" bIns="91425" anchor="t" anchorCtr="0">
            <a:noAutofit/>
          </a:bodyPr>
          <a:lstStyle>
            <a:lvl1pPr marL="457200" lvl="0" indent="-292100">
              <a:lnSpc>
                <a:spcPct val="104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2pPr>
            <a:lvl3pPr marL="1371600" lvl="2"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3pPr>
            <a:lvl4pPr marL="1828800" lvl="3"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5pPr>
            <a:lvl6pPr marL="2743200" lvl="5"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6pPr>
            <a:lvl7pPr marL="3200400" lvl="6"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8pPr>
            <a:lvl9pPr marL="4114800" lvl="8" indent="-292100">
              <a:lnSpc>
                <a:spcPct val="104000"/>
              </a:lnSpc>
              <a:spcBef>
                <a:spcPts val="800"/>
              </a:spcBef>
              <a:spcAft>
                <a:spcPts val="800"/>
              </a:spcAft>
              <a:buClr>
                <a:srgbClr val="FFFFFF"/>
              </a:buClr>
              <a:buSzPts val="1000"/>
              <a:buFont typeface="Roboto"/>
              <a:buChar char="■"/>
              <a:defRPr sz="1000" u="sng">
                <a:solidFill>
                  <a:srgbClr val="FFFFFF"/>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90450" y="4873575"/>
            <a:ext cx="548700" cy="269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7" r:id="rId6"/>
    <p:sldLayoutId id="2147483659" r:id="rId7"/>
    <p:sldLayoutId id="2147483660" r:id="rId8"/>
    <p:sldLayoutId id="2147483661"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BredaUniversityADSAI/2024-25b-fai2-adsai-PetarPaskalev232725/blob/46c3d6f221287b9d300e5dc9549111335a308e65/self_stduy/2024-25-Y2-BlockB-main/2024-25-Y2-BlockB-main/self_study/w1/3.%20Morphological%20Operations.ipynb" TargetMode="External"/><Relationship Id="rId7" Type="http://schemas.openxmlformats.org/officeDocument/2006/relationships/hyperlink" Target="https://github.com/BredaUniversityADSAI/2024-25b-fai2-adsai-PetarPaskalev232725/blob/042f0c3fb8f6d09fda590fa46501f2862e00f554/datalab_tasks/task2/task_2.ipynb"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hyperlink" Target="https://github.com/BredaUniversityADSAI/2024-25b-fai2-adsai-PetarPaskalev232725/blob/042f0c3fb8f6d09fda590fa46501f2862e00f554/Peer_review_Niels/peer_review_Niels.pdf" TargetMode="External"/><Relationship Id="rId5" Type="http://schemas.openxmlformats.org/officeDocument/2006/relationships/hyperlink" Target="https://github.com/BredaUniversityADSAI/2024-25b-fai2-adsai-PetarPaskalev232725/blob/46c3d6f221287b9d300e5dc9549111335a308e65/self_stduy/2024-25-Y2-BlockB-main/2024-25-Y2-BlockB-main/self_study/w1/5.%20Image%20Segmentation.ipynb" TargetMode="External"/><Relationship Id="rId4" Type="http://schemas.openxmlformats.org/officeDocument/2006/relationships/hyperlink" Target="https://github.com/BredaUniversityADSAI/2024-25b-fai2-adsai-PetarPaskalev232725/blob/46c3d6f221287b9d300e5dc9549111335a308e65/self_stduy/2024-25-Y2-BlockB-main/2024-25-Y2-BlockB-main/self_study/w1/4.%20Edge%20and%20Contour%20detection.ipynb"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BredaUniversityADSAI/2024-25b-fai2-adsai-PetarPaskalev232725/blob/2824f0b7e14ddc54cad4c0681faac7f6067e203c/Peer_review_me/232725_feedback.docx" TargetMode="External"/><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BredaUniversityADSAI/2024-25b-fai2-adsai-PetarPaskalev232725/blob/2824f0b7e14ddc54cad4c0681faac7f6067e203c/datalab_tasks/task3/task_3_test.ipynb" TargetMode="External"/><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BredaUniversityADSAI/2024-25b-fai2-adsai-PetarPaskalev232725/blob/da885f5ada0b03a02848b536a240e73bfa560f91/datalab_tasks/task5/task_4_for_train_24.ipynb" TargetMode="External"/><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hyperlink" Target="https://github.com/BredaUniversityADSAI/2024-25b-fai2-adsai-PetarPaskalev232725/blob/da885f5ada0b03a02848b536a240e73bfa560f91/datalab_tasks/task5/task_4_for_val_24.ipynb"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BredaUniversityADSAI/2024-25b-fai2-adsai-PetarPaskalev232725/blob/ac7eca7107680388afed589c7b1c24140b9120f5/datalab_tasks/task5/Training_model_1.ipynb" TargetMode="External"/><Relationship Id="rId2" Type="http://schemas.openxmlformats.org/officeDocument/2006/relationships/notesSlide" Target="../notesSlides/notesSlide19.xml"/><Relationship Id="rId1" Type="http://schemas.openxmlformats.org/officeDocument/2006/relationships/slideLayout" Target="../slideLayouts/slideLayout9.xml"/><Relationship Id="rId6" Type="http://schemas.openxmlformats.org/officeDocument/2006/relationships/hyperlink" Target="https://github.com/BredaUniversityADSAI/2024-25b-fai2-adsai-PetarPaskalev232725/blob/da885f5ada0b03a02848b536a240e73bfa560f91/datalab_tasks/Task8/Final_submission_1.csv" TargetMode="External"/><Relationship Id="rId5" Type="http://schemas.openxmlformats.org/officeDocument/2006/relationships/hyperlink" Target="https://github.com/BredaUniversityADSAI/2024-25b-fai2-adsai-PetarPaskalev232725/blob/e8b2c2da8919e62c23c3e758436921afb0e75fc4/datalab_tasks/Task8/task_8.ipynb" TargetMode="External"/><Relationship Id="rId4" Type="http://schemas.openxmlformats.org/officeDocument/2006/relationships/hyperlink" Target="https://github.com/BredaUniversityADSAI/2024-25b-fai2-adsai-PetarPaskalev232725/blob/ac7eca7107680388afed589c7b1c24140b9120f5/datalab_tasks/Pipeline/Pipeline_Task_6_7.ipynb"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BredaUniversityADSAI/2024-25b-fai2-adsai-PetarPaskalev232725/blob/63f393df72b4caafffc6160269db7a3bcde59402/datalab_tasks/task9-10-11/Simulation.py" TargetMode="External"/><Relationship Id="rId2" Type="http://schemas.openxmlformats.org/officeDocument/2006/relationships/notesSlide" Target="../notesSlides/notesSlide22.xml"/><Relationship Id="rId1" Type="http://schemas.openxmlformats.org/officeDocument/2006/relationships/slideLayout" Target="../slideLayouts/slideLayout9.xml"/><Relationship Id="rId5" Type="http://schemas.openxmlformats.org/officeDocument/2006/relationships/hyperlink" Target="https://github.com/BredaUniversityADSAI/2024-25b-fai2-adsai-PetarPaskalev232725/blob/e2628a6e1453746d53152c9616b41e2b6771ef37/datalab_tasks/task9-10-11/Task_11.py" TargetMode="External"/><Relationship Id="rId4" Type="http://schemas.openxmlformats.org/officeDocument/2006/relationships/hyperlink" Target="https://github.com/BredaUniversityADSAI/2024-25b-fai2-adsai-PetarPaskalev232725/blob/da885f5ada0b03a02848b536a240e73bfa560f91/datalab_tasks/task9-10-11/ot2_gym_wrapper.py" TargetMode="Externa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BredaUniversityADSAI/2024-25b-fai2-adsai-PetarPaskalev232725/blob/5d2e17c77770a2becb83f0dc63f2957cd0e3ea4f/datalab_tasks/task9-10-11/CV_pipeline.py" TargetMode="External"/><Relationship Id="rId2" Type="http://schemas.openxmlformats.org/officeDocument/2006/relationships/notesSlide" Target="../notesSlides/notesSlide25.xml"/><Relationship Id="rId1" Type="http://schemas.openxmlformats.org/officeDocument/2006/relationships/slideLayout" Target="../slideLayouts/slideLayout9.xml"/><Relationship Id="rId5" Type="http://schemas.openxmlformats.org/officeDocument/2006/relationships/hyperlink" Target="https://github.com/BredaUniversityADSAI/2024-25b-fai2-adsai-PetarPaskalev232725/blob/5d2e17c77770a2becb83f0dc63f2957cd0e3ea4f/datalab_tasks/task15/Task15_presentation.pdf" TargetMode="External"/><Relationship Id="rId4" Type="http://schemas.openxmlformats.org/officeDocument/2006/relationships/hyperlink" Target="https://github.com/BredaUniversityADSAI/2024-25b-fai2-adsai-PetarPaskalev232725/blob/5d2e17c77770a2becb83f0dc63f2957cd0e3ea4f/datalab_tasks/task9-10-11/Task_13_PID.py" TargetMode="Externa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BredaUniversityADSAI/2024-25b-fai2-adsai-PetarPaskalev232725/blob/eaf55e8901f728870456e5b4e54808b69f0c55dc/Evidencing/Y2B_worklog_24-25_ADSAI.xlsx"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PetarPaskalev232725/blob/eaf55e8901f728870456e5b4e54808b69f0c55dc/Evidencing/Y2B_self-assessment-rubric_24-25_ADSAI.xlsx" TargetMode="External"/><Relationship Id="rId5" Type="http://schemas.openxmlformats.org/officeDocument/2006/relationships/hyperlink" Target="https://github.com/BredaUniversityADSAI/2024-25b-fai2-adsai-PetarPaskalev232725/blob/eaf55e8901f728870456e5b4e54808b69f0c55dc/datalab_tasks/task15/Task15_presentation.pdf" TargetMode="External"/><Relationship Id="rId4" Type="http://schemas.openxmlformats.org/officeDocument/2006/relationships/hyperlink" Target="https://github.com/BredaUniversityADSAI/2024-25b-fai2-adsai-PetarPaskalev232725/blob/eaf55e8901f728870456e5b4e54808b69f0c55dc/datalab_tasks/task15/Presentation_video_link.txt"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github.com/BredaUniversityADSAI/2024-25b-fai2-adsai-PetarPaskalev232725/blob/eaf55e8901f728870456e5b4e54808b69f0c55dc/Evidencing/Y2B_self-assessment-rubric_24-25_ADSAI.xlsx" TargetMode="External"/><Relationship Id="rId7" Type="http://schemas.openxmlformats.org/officeDocument/2006/relationships/image" Target="../media/image5.png"/><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PetarPaskalev232725/blob/eaf55e8901f728870456e5b4e54808b69f0c55dc/datalab_tasks/task15/Task15_presentation.pdf" TargetMode="External"/><Relationship Id="rId5" Type="http://schemas.openxmlformats.org/officeDocument/2006/relationships/hyperlink" Target="https://github.com/BredaUniversityADSAI/2024-25b-fai2-adsai-PetarPaskalev232725/blob/eaf55e8901f728870456e5b4e54808b69f0c55dc/datalab_tasks/task15/Presentation_video_link.txt" TargetMode="External"/><Relationship Id="rId4" Type="http://schemas.openxmlformats.org/officeDocument/2006/relationships/hyperlink" Target="https://github.com/BredaUniversityADSAI/2024-25b-fai2-adsai-PetarPaskalev232725/blob/eaf55e8901f728870456e5b4e54808b69f0c55dc/Evidencing/Y2B_worklog_24-25_ADSAI.xlsx"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BredaUniversityADSAI/2024-25b-fai2-adsai-PetarPaskalev232725/blob/eaf55e8901f728870456e5b4e54808b69f0c55dc/Evidencing/Y2B_self-assessment-rubric_24-25_ADSAI.xlsx" TargetMode="External"/><Relationship Id="rId2" Type="http://schemas.openxmlformats.org/officeDocument/2006/relationships/notesSlide" Target="../notesSlides/notesSlide34.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PetarPaskalev232725/blob/eaf55e8901f728870456e5b4e54808b69f0c55dc/datalab_tasks/task15/Presentation_video_link.txt" TargetMode="External"/><Relationship Id="rId5" Type="http://schemas.openxmlformats.org/officeDocument/2006/relationships/hyperlink" Target="https://github.com/BredaUniversityADSAI/2024-25b-fai2-adsai-PetarPaskalev232725/blob/eaf55e8901f728870456e5b4e54808b69f0c55dc/datalab_tasks/task15/Task15_presentation.pdf" TargetMode="External"/><Relationship Id="rId4" Type="http://schemas.openxmlformats.org/officeDocument/2006/relationships/hyperlink" Target="https://github.com/BredaUniversityADSAI/2024-25b-fai2-adsai-PetarPaskalev232725/blob/eaf55e8901f728870456e5b4e54808b69f0c55dc/Evidencing/Y2B_worklog_24-25_ADSAI.xlsx"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8" Type="http://schemas.openxmlformats.org/officeDocument/2006/relationships/hyperlink" Target="https://github.com/BredaUniversityADSAI/2024-25b-fai2-adsai-PetarPaskalev232725/blob/eaf55e8901f728870456e5b4e54808b69f0c55dc/datalab_tasks/task3/task_3_test.ipynb" TargetMode="External"/><Relationship Id="rId3" Type="http://schemas.openxmlformats.org/officeDocument/2006/relationships/hyperlink" Target="https://github.com/BredaUniversityADSAI/2024-25b-fai2-adsai-PetarPaskalev232725/blob/eaf55e8901f728870456e5b4e54808b69f0c55dc/Evidencing/Y2B_self-assessment-rubric_24-25_ADSAI.xlsx" TargetMode="External"/><Relationship Id="rId7" Type="http://schemas.openxmlformats.org/officeDocument/2006/relationships/hyperlink" Target="https://github.com/BredaUniversityADSAI/2024-25b-fai2-adsai-PetarPaskalev232725/blob/eaf55e8901f728870456e5b4e54808b69f0c55dc/datalab_tasks/task1/task_1_requirements.ipynb" TargetMode="External"/><Relationship Id="rId2" Type="http://schemas.openxmlformats.org/officeDocument/2006/relationships/notesSlide" Target="../notesSlides/notesSlide36.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PetarPaskalev232725/blob/eaf55e8901f728870456e5b4e54808b69f0c55dc/datalab_tasks/task5/task_4_for_train_24.ipynb" TargetMode="External"/><Relationship Id="rId5" Type="http://schemas.openxmlformats.org/officeDocument/2006/relationships/hyperlink" Target="https://github.com/BredaUniversityADSAI/2024-25b-fai2-adsai-PetarPaskalev232725/blob/eaf55e8901f728870456e5b4e54808b69f0c55dc/datalab_tasks/task2/task_2_test.ipynb" TargetMode="External"/><Relationship Id="rId10" Type="http://schemas.openxmlformats.org/officeDocument/2006/relationships/image" Target="../media/image8.png"/><Relationship Id="rId4" Type="http://schemas.openxmlformats.org/officeDocument/2006/relationships/hyperlink" Target="https://github.com/BredaUniversityADSAI/2024-25b-fai2-adsai-PetarPaskalev232725/blob/eaf55e8901f728870456e5b4e54808b69f0c55dc/Evidencing/Y2B_worklog_24-25_ADSAI.xlsx" TargetMode="External"/><Relationship Id="rId9" Type="http://schemas.openxmlformats.org/officeDocument/2006/relationships/image" Target="../media/image7.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8" Type="http://schemas.openxmlformats.org/officeDocument/2006/relationships/hyperlink" Target="https://github.com/BredaUniversityADSAI/2024-25b-fai2-adsai-PetarPaskalev232725/blob/4ad36b4567bb18ac2edc66b1aa110ff61732acd6/datalab_tasks/task5/task_5_inference.ipynb" TargetMode="External"/><Relationship Id="rId13" Type="http://schemas.openxmlformats.org/officeDocument/2006/relationships/hyperlink" Target="https://github.com/BredaUniversityADSAI/2024-25b-fai2-adsai-PetarPaskalev232725/blob/6bf66a2d84ebcf9f877d53a0519bd66014f8884f/datalab_tasks/Task8/submission_18_01.csv" TargetMode="External"/><Relationship Id="rId3" Type="http://schemas.openxmlformats.org/officeDocument/2006/relationships/hyperlink" Target="https://github.com/BredaUniversityADSAI/2024-25b-fai2-adsai-PetarPaskalev232725/blob/eaf55e8901f728870456e5b4e54808b69f0c55dc/datalab_tasks/task5/Training_model_1.ipynb" TargetMode="External"/><Relationship Id="rId7" Type="http://schemas.openxmlformats.org/officeDocument/2006/relationships/hyperlink" Target="https://github.com/BredaUniversityADSAI/2024-25b-fai2-adsai-PetarPaskalev232725/blob/eaf55e8901f728870456e5b4e54808b69f0c55dc/Evidencing/Y2B_worklog_24-25_ADSAI.xlsx" TargetMode="External"/><Relationship Id="rId12" Type="http://schemas.openxmlformats.org/officeDocument/2006/relationships/hyperlink" Target="https://github.com/BredaUniversityADSAI/2024-25b-fai2-adsai-PetarPaskalev232725/blob/6bf66a2d84ebcf9f877d53a0519bd66014f8884f/datalab_tasks/Task8/submission_18_01_02.csv" TargetMode="External"/><Relationship Id="rId2" Type="http://schemas.openxmlformats.org/officeDocument/2006/relationships/notesSlide" Target="../notesSlides/notesSlide38.xml"/><Relationship Id="rId16" Type="http://schemas.openxmlformats.org/officeDocument/2006/relationships/image" Target="../media/image9.png"/><Relationship Id="rId1" Type="http://schemas.openxmlformats.org/officeDocument/2006/relationships/slideLayout" Target="../slideLayouts/slideLayout5.xml"/><Relationship Id="rId6" Type="http://schemas.openxmlformats.org/officeDocument/2006/relationships/hyperlink" Target="https://github.com/BredaUniversityADSAI/2024-25b-fai2-adsai-PetarPaskalev232725/blob/eaf55e8901f728870456e5b4e54808b69f0c55dc/Evidencing/Y2B_self-assessment-rubric_24-25_ADSAI.xlsx" TargetMode="External"/><Relationship Id="rId11" Type="http://schemas.openxmlformats.org/officeDocument/2006/relationships/hyperlink" Target="https://github.com/BredaUniversityADSAI/2024-25b-fai2-adsai-PetarPaskalev232725/blob/6bf66a2d84ebcf9f877d53a0519bd66014f8884f/datalab_tasks/task9-10-11/PetarPaskalev_232725_unet_model_4_256px_82F1.h5" TargetMode="External"/><Relationship Id="rId5" Type="http://schemas.openxmlformats.org/officeDocument/2006/relationships/hyperlink" Target="https://github.com/BredaUniversityADSAI/2024-25b-fai2-adsai-PetarPaskalev232725/blob/eaf55e8901f728870456e5b4e54808b69f0c55dc/datalab_tasks/task5/Training_model_2%20-%20Copy.ipynb" TargetMode="External"/><Relationship Id="rId15" Type="http://schemas.openxmlformats.org/officeDocument/2006/relationships/hyperlink" Target="https://github.com/BredaUniversityADSAI/2024-25b-fai2-adsai-PetarPaskalev232725/blob/6bf66a2d84ebcf9f877d53a0519bd66014f8884f/datalab_tasks/Task8/task_8%20_16-01%20-%20Copy.ipynb" TargetMode="External"/><Relationship Id="rId10" Type="http://schemas.openxmlformats.org/officeDocument/2006/relationships/hyperlink" Target="https://github.com/BredaUniversityADSAI/2024-25b-fai2-adsai-PetarPaskalev232725/blob/6bf66a2d84ebcf9f877d53a0519bd66014f8884f/datalab_tasks/task5/PetarPaskalev_232725_unet_model_2_256px_80F1.h5" TargetMode="External"/><Relationship Id="rId4" Type="http://schemas.openxmlformats.org/officeDocument/2006/relationships/hyperlink" Target="https://github.com/BredaUniversityADSAI/2024-25b-fai2-adsai-PetarPaskalev232725/blob/eaf55e8901f728870456e5b4e54808b69f0c55dc/datalab_tasks/task5/Training_model_2.ipynb" TargetMode="External"/><Relationship Id="rId9" Type="http://schemas.openxmlformats.org/officeDocument/2006/relationships/hyperlink" Target="https://github.com/BredaUniversityADSAI/2024-25b-fai2-adsai-PetarPaskalev232725/blob/4ad36b4567bb18ac2edc66b1aa110ff61732acd6/datalab_tasks/task5/PetarPaskalev_232725_unet_model_3_256px_82F1.h5" TargetMode="External"/><Relationship Id="rId14" Type="http://schemas.openxmlformats.org/officeDocument/2006/relationships/hyperlink" Target="https://github.com/BredaUniversityADSAI/2024-25b-fai2-adsai-PetarPaskalev232725/blob/6bf66a2d84ebcf9f877d53a0519bd66014f8884f/datalab_tasks/Task8/task_8%20_18-01.ipynb"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github.com/BredaUniversityADSAI/2024-25b-fai2-adsai-PetarPaskalev232725/blob/a53bd191ffdfc5ce0b1f7c4e6bca3c9d1c72fc9c/datalab_tasks/task9-10-11/pid_runner.py" TargetMode="External"/><Relationship Id="rId13" Type="http://schemas.openxmlformats.org/officeDocument/2006/relationships/hyperlink" Target="https://github.com/BredaUniversityADSAI/2024-25b-fai2-adsai-PetarPaskalev232725/blob/0260014b821b44170abb7af177ad37feb43f04cd/datalab_tasks/task9-10-11/Task_13_PID.py" TargetMode="External"/><Relationship Id="rId3" Type="http://schemas.openxmlformats.org/officeDocument/2006/relationships/hyperlink" Target="https://github.com/BredaUniversityADSAI/2024-25b-fai2-adsai-PetarPaskalev232725/blob/eaf55e8901f728870456e5b4e54808b69f0c55dc/Evidencing/Y2B_self-assessment-rubric_24-25_ADSAI.xlsx" TargetMode="External"/><Relationship Id="rId7" Type="http://schemas.openxmlformats.org/officeDocument/2006/relationships/hyperlink" Target="https://github.com/BredaUniversityADSAI/2024-25b-fai2-adsai-PetarPaskalev232725/blob/eaf55e8901f728870456e5b4e54808b69f0c55dc/datalab_tasks/task15/Task15_presentation.pdf" TargetMode="External"/><Relationship Id="rId12" Type="http://schemas.openxmlformats.org/officeDocument/2006/relationships/hyperlink" Target="https://github.com/BredaUniversityADSAI/2024-25b-fai2-adsai-PetarPaskalev232725/blob/ad269a245a883d7de523bab52da71727f3300d59/datalab_tasks/task9-10-11/Simulation.py" TargetMode="External"/><Relationship Id="rId2" Type="http://schemas.openxmlformats.org/officeDocument/2006/relationships/notesSlide" Target="../notesSlides/notesSlide39.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PetarPaskalev232725/blob/eaf55e8901f728870456e5b4e54808b69f0c55dc/datalab_tasks/task15/Presentation_video_link.txt" TargetMode="External"/><Relationship Id="rId11" Type="http://schemas.openxmlformats.org/officeDocument/2006/relationships/hyperlink" Target="https://github.com/BredaUniversityADSAI/2024-25b-fai2-adsai-PetarPaskalev232725/blob/a53bd191ffdfc5ce0b1f7c4e6bca3c9d1c72fc9c/datalab_tasks/task9-10-11/PID_Controller.py" TargetMode="External"/><Relationship Id="rId5" Type="http://schemas.openxmlformats.org/officeDocument/2006/relationships/hyperlink" Target="https://github.com/BredaUniversityADSAI/2024-25b-fai2-adsai-PetarPaskalev232725/blob/954293e3087a4f2932588171e838a01c8a0f8366/datalab_tasks/task9-10-11/README.md" TargetMode="External"/><Relationship Id="rId10" Type="http://schemas.openxmlformats.org/officeDocument/2006/relationships/hyperlink" Target="https://github.com/BredaUniversityADSAI/2024-25b-fai2-adsai-PetarPaskalev232725/tree/0260014b821b44170abb7af177ad37feb43f04cd/videos" TargetMode="External"/><Relationship Id="rId4" Type="http://schemas.openxmlformats.org/officeDocument/2006/relationships/hyperlink" Target="https://github.com/BredaUniversityADSAI/2024-25b-fai2-adsai-PetarPaskalev232725/blob/eaf55e8901f728870456e5b4e54808b69f0c55dc/Evidencing/Y2B_worklog_24-25_ADSAI.xlsx" TargetMode="External"/><Relationship Id="rId9" Type="http://schemas.openxmlformats.org/officeDocument/2006/relationships/hyperlink" Target="https://github.com/BredaUniversityADSAI/2024-25b-fai2-adsai-PetarPaskalev232725/blob/a53bd191ffdfc5ce0b1f7c4e6bca3c9d1c72fc9c/datalab_tasks/task9-10-11/CV_pipeline.p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4.xml"/><Relationship Id="rId4" Type="http://schemas.openxmlformats.org/officeDocument/2006/relationships/image" Target="../media/image12.gif"/></Relationships>
</file>

<file path=ppt/slides/_rels/slide41.xml.rels><?xml version="1.0" encoding="UTF-8" standalone="yes"?>
<Relationships xmlns="http://schemas.openxmlformats.org/package/2006/relationships"><Relationship Id="rId8" Type="http://schemas.openxmlformats.org/officeDocument/2006/relationships/hyperlink" Target="https://github.com/BredaUniversityADSAI/2024-25b-fai2-adsai-PetarPaskalev232725/blob/0260014b821b44170abb7af177ad37feb43f04cd/datalab_tasks/task9-10-11/Task_11.py" TargetMode="External"/><Relationship Id="rId3" Type="http://schemas.openxmlformats.org/officeDocument/2006/relationships/hyperlink" Target="https://github.com/BredaUniversityADSAI/2024-25b-fai2-adsai-PetarPaskalev232725/blob/954293e3087a4f2932588171e838a01c8a0f8366/datalab_tasks/task9-10-11/ot2_gym_wrapper_team.py" TargetMode="External"/><Relationship Id="rId7" Type="http://schemas.openxmlformats.org/officeDocument/2006/relationships/hyperlink" Target="https://github.com/BredaUniversityADSAI/2024-25b-fai2-adsai-PetarPaskalev232725/blob/eaf55e8901f728870456e5b4e54808b69f0c55dc/datalab_tasks/task15/Presentation_video_link.txt" TargetMode="External"/><Relationship Id="rId2" Type="http://schemas.openxmlformats.org/officeDocument/2006/relationships/notesSlide" Target="../notesSlides/notesSlide40.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PetarPaskalev232725/blob/eaf55e8901f728870456e5b4e54808b69f0c55dc/datalab_tasks/task15/Task15_presentation.pdf" TargetMode="External"/><Relationship Id="rId11" Type="http://schemas.openxmlformats.org/officeDocument/2006/relationships/hyperlink" Target="https://github.com/BredaUniversityADSAI/2024-25b-fai2-adsai-PetarPaskalev232725/blob/0260014b821b44170abb7af177ad37feb43f04cd/datalab_tasks/task9-10-11/tester_task_11.py" TargetMode="External"/><Relationship Id="rId5" Type="http://schemas.openxmlformats.org/officeDocument/2006/relationships/hyperlink" Target="https://github.com/BredaUniversityADSAI/2024-25b-fai2-adsai-PetarPaskalev232725/blob/954293e3087a4f2932588171e838a01c8a0f8366/datalab_tasks/task9-10-11/README.md" TargetMode="External"/><Relationship Id="rId10" Type="http://schemas.openxmlformats.org/officeDocument/2006/relationships/hyperlink" Target="https://github.com/BredaUniversityADSAI/2024-25b-fai2-adsai-PetarPaskalev232725/blob/0260014b821b44170abb7af177ad37feb43f04cd/datalab_tasks/task9-10-11/CV_pipeline_RL.py" TargetMode="External"/><Relationship Id="rId4" Type="http://schemas.openxmlformats.org/officeDocument/2006/relationships/hyperlink" Target="https://github.com/BredaUniversityADSAI/2024-25b-fai2-adsai-PetarPaskalev232725/tree/0260014b821b44170abb7af177ad37feb43f04cd/videos" TargetMode="External"/><Relationship Id="rId9" Type="http://schemas.openxmlformats.org/officeDocument/2006/relationships/hyperlink" Target="https://github.com/BredaUniversityADSAI/2024-25b-fai2-adsai-PetarPaskalev232725/blob/0260014b821b44170abb7af177ad37feb43f04cd/datalab_tasks/task9-10-11/Task_13_RL.py" TargetMode="External"/></Relationships>
</file>

<file path=ppt/slides/_rels/slide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1.xml"/><Relationship Id="rId1" Type="http://schemas.openxmlformats.org/officeDocument/2006/relationships/slideLayout" Target="../slideLayouts/slideLayout3.xml"/><Relationship Id="rId4" Type="http://schemas.openxmlformats.org/officeDocument/2006/relationships/image" Target="../media/image15.svg"/></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15.sv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BredaUniversityADSAI/2024-25b-fai2-adsai-PetarPaskalev232725/tree/46c3d6f221287b9d300e5dc9549111335a308e65/datasets/ready_5_images" TargetMode="External"/><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hyperlink" Target="https://github.com/BredaUniversityADSAI/2024-25b-fai2-adsai-PetarPaskalev232725/blob/46c3d6f221287b9d300e5dc9549111335a308e65/self_stduy/2024-25-Y2-BlockB-main/2024-25-Y2-BlockB-main/self_study/w1/2.%20Thresholding%20and%20Filtering.ipynb" TargetMode="External"/><Relationship Id="rId4" Type="http://schemas.openxmlformats.org/officeDocument/2006/relationships/hyperlink" Target="https://github.com/BredaUniversityADSAI/2024-25b-fai2-adsai-PetarPaskalev232725/blob/46c3d6f221287b9d300e5dc9549111335a308e65/self_stduy/2024-25-Y2-BlockB-main/2024-25-Y2-BlockB-main/self_study/w1/1.%20Basics.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2"/>
          <p:cNvSpPr txBox="1">
            <a:spLocks noGrp="1"/>
          </p:cNvSpPr>
          <p:nvPr>
            <p:ph type="ctrTitle"/>
          </p:nvPr>
        </p:nvSpPr>
        <p:spPr>
          <a:xfrm>
            <a:off x="3657600" y="548650"/>
            <a:ext cx="4937700" cy="326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FFFFFF"/>
                </a:solidFill>
                <a:latin typeface="Roboto"/>
                <a:ea typeface="Roboto"/>
                <a:cs typeface="Roboto"/>
                <a:sym typeface="Roboto"/>
              </a:rPr>
              <a:t>«studentname»</a:t>
            </a:r>
            <a:endParaRPr dirty="0">
              <a:solidFill>
                <a:srgbClr val="FFFFFF"/>
              </a:solidFill>
              <a:latin typeface="Roboto"/>
              <a:ea typeface="Roboto"/>
              <a:cs typeface="Roboto"/>
              <a:sym typeface="Roboto"/>
            </a:endParaRPr>
          </a:p>
          <a:p>
            <a:pPr marL="0" lvl="0" indent="0" algn="l" rtl="0">
              <a:spcBef>
                <a:spcPts val="0"/>
              </a:spcBef>
              <a:spcAft>
                <a:spcPts val="0"/>
              </a:spcAft>
              <a:buNone/>
            </a:pPr>
            <a:r>
              <a:rPr lang="en" dirty="0">
                <a:solidFill>
                  <a:srgbClr val="FFFFFF"/>
                </a:solidFill>
                <a:latin typeface="Roboto"/>
                <a:ea typeface="Roboto"/>
                <a:cs typeface="Roboto"/>
                <a:sym typeface="Roboto"/>
              </a:rPr>
              <a:t>«</a:t>
            </a:r>
            <a:r>
              <a:rPr lang="en" dirty="0">
                <a:latin typeface="Roboto"/>
                <a:ea typeface="Roboto"/>
                <a:cs typeface="Roboto"/>
                <a:sym typeface="Roboto"/>
              </a:rPr>
              <a:t>232725</a:t>
            </a:r>
            <a:r>
              <a:rPr lang="en" dirty="0">
                <a:solidFill>
                  <a:srgbClr val="FFFFFF"/>
                </a:solidFill>
                <a:latin typeface="Roboto"/>
                <a:ea typeface="Roboto"/>
                <a:cs typeface="Roboto"/>
                <a:sym typeface="Roboto"/>
              </a:rPr>
              <a:t>»</a:t>
            </a:r>
            <a:endParaRPr dirty="0">
              <a:solidFill>
                <a:srgbClr val="FFFFFF"/>
              </a:solidFill>
              <a:latin typeface="Roboto"/>
              <a:ea typeface="Roboto"/>
              <a:cs typeface="Roboto"/>
              <a:sym typeface="Roboto"/>
            </a:endParaRPr>
          </a:p>
          <a:p>
            <a:pPr marL="0" lvl="0" indent="0" algn="l" rtl="0">
              <a:spcBef>
                <a:spcPts val="0"/>
              </a:spcBef>
              <a:spcAft>
                <a:spcPts val="0"/>
              </a:spcAft>
              <a:buNone/>
            </a:pPr>
            <a:r>
              <a:rPr lang="en" dirty="0">
                <a:solidFill>
                  <a:srgbClr val="FFFFFF"/>
                </a:solidFill>
                <a:latin typeface="Roboto"/>
                <a:ea typeface="Roboto"/>
                <a:cs typeface="Roboto"/>
                <a:sym typeface="Roboto"/>
              </a:rPr>
              <a:t>«</a:t>
            </a:r>
            <a:r>
              <a:rPr lang="en-US" dirty="0" err="1">
                <a:solidFill>
                  <a:srgbClr val="FFFFFF"/>
                </a:solidFill>
                <a:latin typeface="Roboto"/>
                <a:ea typeface="Roboto"/>
                <a:cs typeface="Roboto"/>
                <a:sym typeface="Roboto"/>
              </a:rPr>
              <a:t>Block_B</a:t>
            </a:r>
            <a:r>
              <a:rPr lang="en" dirty="0">
                <a:solidFill>
                  <a:srgbClr val="FFFFFF"/>
                </a:solidFill>
                <a:latin typeface="Roboto"/>
                <a:ea typeface="Roboto"/>
                <a:cs typeface="Roboto"/>
                <a:sym typeface="Roboto"/>
              </a:rPr>
              <a:t>»</a:t>
            </a:r>
            <a:endParaRPr dirty="0">
              <a:solidFill>
                <a:srgbClr val="FFFFFF"/>
              </a:solidFill>
              <a:latin typeface="Roboto"/>
              <a:ea typeface="Roboto"/>
              <a:cs typeface="Roboto"/>
              <a:sym typeface="Roboto"/>
            </a:endParaRPr>
          </a:p>
        </p:txBody>
      </p:sp>
      <p:sp>
        <p:nvSpPr>
          <p:cNvPr id="94" name="Google Shape;94;p12" descr="Face" title="Face"/>
          <p:cNvSpPr/>
          <p:nvPr/>
        </p:nvSpPr>
        <p:spPr>
          <a:xfrm>
            <a:off x="3749050" y="640075"/>
            <a:ext cx="1371600" cy="13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[photo]</a:t>
            </a:r>
            <a:endParaRPr/>
          </a:p>
        </p:txBody>
      </p:sp>
      <p:sp>
        <p:nvSpPr>
          <p:cNvPr id="95" name="Google Shape;95;p12"/>
          <p:cNvSpPr txBox="1">
            <a:spLocks noGrp="1"/>
          </p:cNvSpPr>
          <p:nvPr>
            <p:ph type="subTitle" idx="1"/>
          </p:nvPr>
        </p:nvSpPr>
        <p:spPr>
          <a:xfrm>
            <a:off x="548650" y="2571750"/>
            <a:ext cx="2011800" cy="1406525"/>
          </a:xfrm>
          <a:prstGeom prst="rect">
            <a:avLst/>
          </a:prstGeom>
        </p:spPr>
        <p:txBody>
          <a:bodyPr spcFirstLastPara="1" wrap="square" lIns="91425" tIns="91425" rIns="91425" bIns="91425" anchor="b" anchorCtr="0">
            <a:noAutofit/>
          </a:bodyPr>
          <a:lstStyle/>
          <a:p>
            <a:pPr marL="0" indent="0">
              <a:lnSpc>
                <a:spcPct val="104000"/>
              </a:lnSpc>
            </a:pPr>
            <a:r>
              <a:rPr lang="en" sz="1800" dirty="0">
                <a:solidFill>
                  <a:srgbClr val="434343"/>
                </a:solidFill>
              </a:rPr>
              <a:t>Learning Log</a:t>
            </a:r>
            <a:r>
              <a:rPr lang="en" dirty="0">
                <a:solidFill>
                  <a:srgbClr val="434343"/>
                </a:solidFill>
              </a:rPr>
              <a:t> </a:t>
            </a:r>
            <a:endParaRPr sz="1800" dirty="0">
              <a:solidFill>
                <a:srgbClr val="434343"/>
              </a:solidFill>
            </a:endParaRPr>
          </a:p>
          <a:p>
            <a:pPr marL="0" indent="0">
              <a:lnSpc>
                <a:spcPct val="104000"/>
              </a:lnSpc>
              <a:spcBef>
                <a:spcPts val="800"/>
              </a:spcBef>
              <a:spcAft>
                <a:spcPts val="800"/>
              </a:spcAft>
            </a:pPr>
            <a:r>
              <a:rPr lang="en" dirty="0">
                <a:solidFill>
                  <a:srgbClr val="434343"/>
                </a:solidFill>
              </a:rPr>
              <a:t>Year  </a:t>
            </a:r>
            <a:r>
              <a:rPr lang="en-US" dirty="0">
                <a:solidFill>
                  <a:srgbClr val="434343"/>
                </a:solidFill>
              </a:rPr>
              <a:t>2</a:t>
            </a:r>
            <a:endParaRPr lang="en" dirty="0">
              <a:solidFill>
                <a:srgbClr val="434343"/>
              </a:solidFill>
            </a:endParaRPr>
          </a:p>
          <a:p>
            <a:pPr marL="0" indent="0">
              <a:lnSpc>
                <a:spcPct val="104000"/>
              </a:lnSpc>
              <a:spcBef>
                <a:spcPts val="800"/>
              </a:spcBef>
              <a:spcAft>
                <a:spcPts val="800"/>
              </a:spcAft>
            </a:pPr>
            <a:r>
              <a:rPr lang="en" dirty="0">
                <a:solidFill>
                  <a:srgbClr val="434343"/>
                </a:solidFill>
              </a:rPr>
              <a:t>Block  B</a:t>
            </a:r>
            <a:endParaRPr lang="en-US" sz="1800" dirty="0">
              <a:solidFill>
                <a:srgbClr val="434343"/>
              </a:solidFill>
            </a:endParaRPr>
          </a:p>
        </p:txBody>
      </p:sp>
      <p:sp>
        <p:nvSpPr>
          <p:cNvPr id="4" name="Google Shape;16;p2">
            <a:extLst>
              <a:ext uri="{FF2B5EF4-FFF2-40B4-BE49-F238E27FC236}">
                <a16:creationId xmlns:a16="http://schemas.microsoft.com/office/drawing/2014/main" id="{8758BBB5-F7B4-27C5-E103-E7FBDED4DBC2}"/>
              </a:ext>
            </a:extLst>
          </p:cNvPr>
          <p:cNvSpPr txBox="1"/>
          <p:nvPr/>
        </p:nvSpPr>
        <p:spPr>
          <a:xfrm>
            <a:off x="3036677" y="4408319"/>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NL" sz="700" b="1" dirty="0">
                <a:solidFill>
                  <a:srgbClr val="999999"/>
                </a:solidFill>
                <a:latin typeface="Helvetica Neue"/>
                <a:ea typeface="Roboto"/>
                <a:cs typeface="Roboto"/>
                <a:sym typeface="Helvetica Neue"/>
              </a:rPr>
              <a:t>Hyperlink</a:t>
            </a:r>
            <a:endParaRPr dirty="0">
              <a:latin typeface="Roboto"/>
              <a:ea typeface="Roboto"/>
              <a:cs typeface="Roboto"/>
              <a:sym typeface="Roboto"/>
            </a:endParaRPr>
          </a:p>
        </p:txBody>
      </p:sp>
      <p:sp>
        <p:nvSpPr>
          <p:cNvPr id="5" name="Google Shape;16;p2">
            <a:extLst>
              <a:ext uri="{FF2B5EF4-FFF2-40B4-BE49-F238E27FC236}">
                <a16:creationId xmlns:a16="http://schemas.microsoft.com/office/drawing/2014/main" id="{91019EC5-1870-195F-7F9F-5AA97F189468}"/>
              </a:ext>
            </a:extLst>
          </p:cNvPr>
          <p:cNvSpPr txBox="1"/>
          <p:nvPr/>
        </p:nvSpPr>
        <p:spPr>
          <a:xfrm>
            <a:off x="3036676" y="4625059"/>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NL" sz="700" b="1" dirty="0">
                <a:solidFill>
                  <a:srgbClr val="999999"/>
                </a:solidFill>
                <a:latin typeface="Helvetica Neue"/>
                <a:ea typeface="Roboto"/>
                <a:cs typeface="Roboto"/>
                <a:sym typeface="Helvetica Neue"/>
              </a:rPr>
              <a:t>Hyperlink</a:t>
            </a:r>
            <a:endParaRPr dirty="0">
              <a:latin typeface="Roboto"/>
              <a:ea typeface="Roboto"/>
              <a:cs typeface="Roboto"/>
              <a:sym typeface="Roboto"/>
            </a:endParaRPr>
          </a:p>
        </p:txBody>
      </p:sp>
      <p:sp>
        <p:nvSpPr>
          <p:cNvPr id="6" name="Google Shape;16;p2">
            <a:extLst>
              <a:ext uri="{FF2B5EF4-FFF2-40B4-BE49-F238E27FC236}">
                <a16:creationId xmlns:a16="http://schemas.microsoft.com/office/drawing/2014/main" id="{71C20FEA-7051-AFFA-02AF-093F08979088}"/>
              </a:ext>
            </a:extLst>
          </p:cNvPr>
          <p:cNvSpPr txBox="1"/>
          <p:nvPr/>
        </p:nvSpPr>
        <p:spPr>
          <a:xfrm>
            <a:off x="3036676" y="4798480"/>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NL" sz="700" b="1" dirty="0">
                <a:solidFill>
                  <a:srgbClr val="999999"/>
                </a:solidFill>
                <a:latin typeface="Helvetica Neue"/>
                <a:ea typeface="Roboto"/>
                <a:cs typeface="Roboto"/>
                <a:sym typeface="Helvetica Neue"/>
              </a:rPr>
              <a:t>Hyperlink</a:t>
            </a:r>
            <a:endParaRPr dirty="0">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1 - Feedback</a:t>
            </a:r>
            <a:endParaRPr/>
          </a:p>
        </p:txBody>
      </p:sp>
      <p:sp>
        <p:nvSpPr>
          <p:cNvPr id="173" name="Google Shape;173;p21"/>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indent="0">
              <a:spcBef>
                <a:spcPts val="800"/>
              </a:spcBef>
              <a:spcAft>
                <a:spcPts val="800"/>
              </a:spcAft>
              <a:buNone/>
            </a:pPr>
            <a:r>
              <a:rPr lang="en"/>
              <a:t>Response</a:t>
            </a:r>
            <a:r>
              <a:rPr lang="en-US"/>
              <a:t> to Feedback</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2" name="TextBox 1">
            <a:extLst>
              <a:ext uri="{FF2B5EF4-FFF2-40B4-BE49-F238E27FC236}">
                <a16:creationId xmlns:a16="http://schemas.microsoft.com/office/drawing/2014/main" id="{7D431F1F-F634-7FA5-06F3-E9A2BA1F45DE}"/>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2</a:t>
            </a:r>
            <a:r>
              <a:rPr lang="en"/>
              <a:t> - Log</a:t>
            </a:r>
            <a:endParaRPr/>
          </a:p>
        </p:txBody>
      </p:sp>
      <p:sp>
        <p:nvSpPr>
          <p:cNvPr id="203" name="Google Shape;203;p24"/>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04" name="Google Shape;204;p24"/>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05" name="Google Shape;205;p24"/>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199390" lvl="0" indent="-171450" algn="l" rtl="0">
              <a:spcBef>
                <a:spcPts val="0"/>
              </a:spcBef>
              <a:spcAft>
                <a:spcPts val="0"/>
              </a:spcAft>
              <a:buSzPts val="1000"/>
              <a:buFont typeface="Wingdings" panose="05000000000000000000" pitchFamily="2" charset="2"/>
              <a:buChar char="Ø"/>
            </a:pPr>
            <a:r>
              <a:rPr lang="en-US" dirty="0"/>
              <a:t>Task 2 focusing on image processing.</a:t>
            </a:r>
          </a:p>
          <a:p>
            <a:pPr marL="199390" lvl="0" indent="-171450" algn="l" rtl="0">
              <a:spcBef>
                <a:spcPts val="0"/>
              </a:spcBef>
              <a:spcAft>
                <a:spcPts val="0"/>
              </a:spcAft>
              <a:buSzPts val="1000"/>
              <a:buFont typeface="Wingdings" panose="05000000000000000000" pitchFamily="2" charset="2"/>
              <a:buChar char="Ø"/>
            </a:pPr>
            <a:r>
              <a:rPr lang="en-US" dirty="0"/>
              <a:t> Finish self-study topics, including morphological operations, edge detection, and image segmentation.</a:t>
            </a:r>
            <a:endParaRPr dirty="0"/>
          </a:p>
          <a:p>
            <a:pPr marL="182880" lvl="0" indent="-154940" algn="l" rtl="0">
              <a:spcBef>
                <a:spcPts val="0"/>
              </a:spcBef>
              <a:spcAft>
                <a:spcPts val="0"/>
              </a:spcAft>
              <a:buSzPts val="1000"/>
              <a:buChar char="●"/>
            </a:pPr>
            <a:r>
              <a:rPr lang="en" dirty="0"/>
              <a:t>What have you actually been able to do? </a:t>
            </a:r>
          </a:p>
          <a:p>
            <a:pPr marL="199390" lvl="0" indent="-171450" algn="l" rtl="0">
              <a:spcBef>
                <a:spcPts val="0"/>
              </a:spcBef>
              <a:spcAft>
                <a:spcPts val="0"/>
              </a:spcAft>
              <a:buSzPts val="1000"/>
              <a:buFont typeface="Wingdings" panose="05000000000000000000" pitchFamily="2" charset="2"/>
              <a:buChar char="ü"/>
            </a:pPr>
            <a:r>
              <a:rPr lang="en-US" dirty="0"/>
              <a:t>Completed labeling and finalizing images for Task 1.</a:t>
            </a:r>
          </a:p>
          <a:p>
            <a:pPr marL="199390" lvl="0" indent="-171450" algn="l" rtl="0">
              <a:spcBef>
                <a:spcPts val="0"/>
              </a:spcBef>
              <a:spcAft>
                <a:spcPts val="0"/>
              </a:spcAft>
              <a:buSzPts val="1000"/>
              <a:buFont typeface="Wingdings" panose="05000000000000000000" pitchFamily="2" charset="2"/>
              <a:buChar char="ü"/>
            </a:pPr>
            <a:r>
              <a:rPr lang="en-US" dirty="0"/>
              <a:t>Progressed significantly in Task 2, including edge detection and crop detection, though adjustments are needed to refine the pixel detection.</a:t>
            </a:r>
          </a:p>
          <a:p>
            <a:pPr marL="199390" lvl="0" indent="-171450" algn="l" rtl="0">
              <a:spcBef>
                <a:spcPts val="0"/>
              </a:spcBef>
              <a:spcAft>
                <a:spcPts val="0"/>
              </a:spcAft>
              <a:buSzPts val="1000"/>
              <a:buFont typeface="Wingdings" panose="05000000000000000000" pitchFamily="2" charset="2"/>
              <a:buChar char="ü"/>
            </a:pPr>
            <a:r>
              <a:rPr lang="en-US" dirty="0"/>
              <a:t> Completed self-study topics on morphological operations, edge and contour detection</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r>
              <a:rPr lang="en-US" dirty="0"/>
              <a:t>Morphological Operations: </a:t>
            </a:r>
            <a:r>
              <a:rPr lang="en-US" dirty="0">
                <a:hlinkClick r:id="rId3"/>
              </a:rPr>
              <a:t>Notebook</a:t>
            </a:r>
            <a:br>
              <a:rPr lang="en-US" dirty="0"/>
            </a:br>
            <a:r>
              <a:rPr lang="en-US" dirty="0"/>
              <a:t>Edge and Contour Detection: </a:t>
            </a:r>
            <a:r>
              <a:rPr lang="en-US" dirty="0">
                <a:hlinkClick r:id="rId4"/>
              </a:rPr>
              <a:t>Notebook</a:t>
            </a:r>
            <a:br>
              <a:rPr lang="en-US" dirty="0"/>
            </a:br>
            <a:r>
              <a:rPr lang="en-US" dirty="0"/>
              <a:t>Image Segmentation: </a:t>
            </a:r>
            <a:r>
              <a:rPr lang="en-US" dirty="0">
                <a:hlinkClick r:id="rId5"/>
              </a:rPr>
              <a:t>Notebook</a:t>
            </a:r>
            <a:br>
              <a:rPr lang="en-US" dirty="0"/>
            </a:br>
            <a:r>
              <a:rPr lang="en-US" dirty="0"/>
              <a:t>Peer Review Task: </a:t>
            </a:r>
            <a:r>
              <a:rPr lang="en-US" dirty="0">
                <a:hlinkClick r:id="rId6"/>
              </a:rPr>
              <a:t>Peer Review Document</a:t>
            </a:r>
            <a:br>
              <a:rPr lang="en-US" dirty="0"/>
            </a:br>
            <a:r>
              <a:rPr lang="en-US" dirty="0"/>
              <a:t>Task 2 Progress: </a:t>
            </a:r>
            <a:r>
              <a:rPr lang="en-US" dirty="0">
                <a:hlinkClick r:id="rId7"/>
              </a:rPr>
              <a:t>Task 2 Notebook</a:t>
            </a:r>
            <a:endParaRPr dirty="0"/>
          </a:p>
        </p:txBody>
      </p:sp>
      <p:sp>
        <p:nvSpPr>
          <p:cNvPr id="207" name="Google Shape;207;p24"/>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08" name="Google Shape;208;p24"/>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2</a:t>
            </a:r>
            <a:endParaRPr/>
          </a:p>
        </p:txBody>
      </p:sp>
      <p:sp>
        <p:nvSpPr>
          <p:cNvPr id="209" name="Google Shape;209;p24"/>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22F2C667-A67F-28C8-0254-67ED893FAE9D}"/>
              </a:ext>
            </a:extLst>
          </p:cNvPr>
          <p:cNvSpPr>
            <a:spLocks noGrp="1"/>
          </p:cNvSpPr>
          <p:nvPr>
            <p:ph type="body" idx="3"/>
          </p:nvPr>
        </p:nvSpPr>
        <p:spPr/>
        <p:txBody>
          <a:bodyPr/>
          <a:lstStyle/>
          <a:p>
            <a:pPr marL="182880" indent="-154940"/>
            <a:r>
              <a:rPr lang="en-US" dirty="0"/>
              <a:t>How did the week go?  </a:t>
            </a:r>
          </a:p>
          <a:p>
            <a:pPr marL="27940" indent="0">
              <a:buNone/>
            </a:pPr>
            <a:r>
              <a:rPr lang="en-US" dirty="0"/>
              <a:t>The week was highly productive, with most tasks completed successfully. However, further adjustments are required to improve the crop detection algorithm for Task 2.</a:t>
            </a:r>
            <a:endParaRPr lang="en-US" dirty="0">
              <a:solidFill>
                <a:srgbClr val="4285F4"/>
              </a:solidFill>
            </a:endParaRPr>
          </a:p>
          <a:p>
            <a:pPr marL="182880" indent="-154940"/>
            <a:r>
              <a:rPr lang="en-US" dirty="0"/>
              <a:t>What went well? </a:t>
            </a:r>
          </a:p>
          <a:p>
            <a:pPr marL="27940" indent="0">
              <a:buNone/>
            </a:pPr>
            <a:r>
              <a:rPr lang="en-US" dirty="0"/>
              <a:t>Successfully completed the labeling and self-study topics as planned. Peer review was thorough and completed on time</a:t>
            </a:r>
            <a:endParaRPr lang="en-US" dirty="0">
              <a:solidFill>
                <a:srgbClr val="4285F4"/>
              </a:solidFill>
            </a:endParaRPr>
          </a:p>
          <a:p>
            <a:pPr marL="182880" indent="-154940"/>
            <a:r>
              <a:rPr lang="en-US" dirty="0"/>
              <a:t>What didn’t go so well? </a:t>
            </a:r>
          </a:p>
          <a:p>
            <a:pPr marL="27940" indent="0">
              <a:buNone/>
            </a:pPr>
            <a:r>
              <a:rPr lang="en-US" dirty="0"/>
              <a:t>The crop detection algorithm needs refinement to adapt properly for accurate pixel detection.</a:t>
            </a:r>
            <a:endParaRPr lang="en-US" dirty="0">
              <a:solidFill>
                <a:srgbClr val="4285F4"/>
              </a:solidFill>
            </a:endParaRPr>
          </a:p>
          <a:p>
            <a:pPr marL="182880" indent="-154940"/>
            <a:r>
              <a:rPr lang="en-US" dirty="0"/>
              <a:t>What did you learn?</a:t>
            </a:r>
          </a:p>
          <a:p>
            <a:pPr marL="27940" indent="0">
              <a:buNone/>
            </a:pPr>
            <a:r>
              <a:rPr lang="en-US" dirty="0"/>
              <a:t>Advanced concepts in morphological operations, edge detection, and image segmentation.</a:t>
            </a:r>
            <a:endParaRPr lang="en-US" dirty="0">
              <a:solidFill>
                <a:srgbClr val="4285F4"/>
              </a:solidFill>
            </a:endParaRPr>
          </a:p>
          <a:p>
            <a:pPr marL="182880" indent="-154940"/>
            <a:r>
              <a:rPr lang="en-US" dirty="0"/>
              <a:t>How did your efforts in applying iterative critical thinking this week contribute to improving your approach to the project? (ILO 2.6)</a:t>
            </a:r>
          </a:p>
          <a:p>
            <a:pPr marL="27940" indent="0">
              <a:buNone/>
            </a:pPr>
            <a:r>
              <a:rPr lang="en-US" dirty="0"/>
              <a:t>Iterative critical thinking enabled progress in edge and crop detection by identifying and addressing gaps in the algorithm</a:t>
            </a:r>
            <a:endParaRPr lang="en-US" dirty="0">
              <a:solidFill>
                <a:srgbClr val="4285F4"/>
              </a:solidFill>
            </a:endParaRPr>
          </a:p>
          <a:p>
            <a:pPr marL="182880" indent="-154940"/>
            <a:r>
              <a:rPr lang="en-US" dirty="0"/>
              <a:t>What could be added as an Action point looking forward to next week?</a:t>
            </a:r>
          </a:p>
          <a:p>
            <a:pPr marL="182880" indent="-154940"/>
            <a:r>
              <a:rPr lang="en-US" dirty="0"/>
              <a:t>Refine the crop detection algorithm to achieve accurate pixel-level segmentation. Start exploring potential challenges in upcoming tasks to plan proactively.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2</a:t>
            </a:r>
            <a:r>
              <a:rPr lang="en"/>
              <a:t> - Feedback</a:t>
            </a:r>
            <a:endParaRPr/>
          </a:p>
        </p:txBody>
      </p:sp>
      <p:sp>
        <p:nvSpPr>
          <p:cNvPr id="215" name="Google Shape;215;p25"/>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16" name="Google Shape;216;p25"/>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17" name="Google Shape;217;p25"/>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18" name="Google Shape;218;p25"/>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3" name="TextBox 2">
            <a:extLst>
              <a:ext uri="{FF2B5EF4-FFF2-40B4-BE49-F238E27FC236}">
                <a16:creationId xmlns:a16="http://schemas.microsoft.com/office/drawing/2014/main" id="{7D5AE459-3211-19C1-863E-F7D4FCF34B40}"/>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3</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lang="en-US" dirty="0"/>
          </a:p>
          <a:p>
            <a:pPr marL="199390" lvl="0" indent="-171450" algn="l" rtl="0">
              <a:spcBef>
                <a:spcPts val="0"/>
              </a:spcBef>
              <a:spcAft>
                <a:spcPts val="0"/>
              </a:spcAft>
              <a:buSzPts val="1000"/>
              <a:buFont typeface="Wingdings" panose="05000000000000000000" pitchFamily="2" charset="2"/>
              <a:buChar char="Ø"/>
            </a:pPr>
            <a:r>
              <a:rPr lang="en-US" dirty="0"/>
              <a:t>finalize Task 2 adjustments</a:t>
            </a:r>
          </a:p>
          <a:p>
            <a:pPr marL="199390" lvl="0" indent="-171450" algn="l" rtl="0">
              <a:spcBef>
                <a:spcPts val="0"/>
              </a:spcBef>
              <a:spcAft>
                <a:spcPts val="0"/>
              </a:spcAft>
              <a:buSzPts val="1000"/>
              <a:buFont typeface="Wingdings" panose="05000000000000000000" pitchFamily="2" charset="2"/>
              <a:buChar char="Ø"/>
            </a:pPr>
            <a:r>
              <a:rPr lang="en-US" dirty="0"/>
              <a:t>complete the peer review for Mask 2, and start Task 3.</a:t>
            </a:r>
          </a:p>
          <a:p>
            <a:pPr marL="199390" lvl="0" indent="-171450" algn="l" rtl="0">
              <a:spcBef>
                <a:spcPts val="0"/>
              </a:spcBef>
              <a:spcAft>
                <a:spcPts val="0"/>
              </a:spcAft>
              <a:buSzPts val="1000"/>
              <a:buFont typeface="Wingdings" panose="05000000000000000000" pitchFamily="2" charset="2"/>
              <a:buChar char="Ø"/>
            </a:pPr>
            <a:r>
              <a:rPr lang="en-US" dirty="0"/>
              <a:t>Additionally, I aimed to update my documentation and evidence logs while progressing in object detection and mask segmentation.</a:t>
            </a:r>
          </a:p>
          <a:p>
            <a:pPr marL="199390" indent="-171450"/>
            <a:r>
              <a:rPr lang="en" dirty="0"/>
              <a:t>What have you actually been able to do? </a:t>
            </a:r>
          </a:p>
          <a:p>
            <a:pPr marL="199390" indent="-171450">
              <a:buFont typeface="Wingdings" panose="05000000000000000000" pitchFamily="2" charset="2"/>
              <a:buChar char="ü"/>
            </a:pPr>
            <a:r>
              <a:rPr lang="en-US" dirty="0"/>
              <a:t>I successfully completed Task 2 adjustments</a:t>
            </a:r>
            <a:endParaRPr lang="en" dirty="0"/>
          </a:p>
          <a:p>
            <a:pPr marL="199390" indent="-171450">
              <a:buFont typeface="Wingdings" panose="05000000000000000000" pitchFamily="2" charset="2"/>
              <a:buChar char="ü"/>
            </a:pPr>
            <a:r>
              <a:rPr lang="en-US" dirty="0"/>
              <a:t>the peer review for Mask 2, and started Task 3.</a:t>
            </a:r>
          </a:p>
          <a:p>
            <a:pPr marL="199390" indent="-171450">
              <a:buFont typeface="Wingdings" panose="05000000000000000000" pitchFamily="2" charset="2"/>
              <a:buChar char="ü"/>
            </a:pPr>
            <a:r>
              <a:rPr lang="en-US" dirty="0"/>
              <a:t> I also updated my learning log and made progress in object detection and mask segmentation tasks.</a:t>
            </a:r>
          </a:p>
          <a:p>
            <a:pPr marL="199390" indent="-171450">
              <a:buFont typeface="Wingdings" panose="05000000000000000000" pitchFamily="2" charset="2"/>
              <a:buChar char="ü"/>
            </a:pPr>
            <a:r>
              <a:rPr lang="en-US" dirty="0"/>
              <a:t> However, some adjustments in Task 2 need further refinement, causing delays.</a:t>
            </a:r>
          </a:p>
          <a:p>
            <a:pPr marL="27940" indent="0">
              <a:buNone/>
            </a:pPr>
            <a:r>
              <a:rPr lang="en-US" dirty="0"/>
              <a:t>Evidence:</a:t>
            </a:r>
            <a:br>
              <a:rPr lang="en-US" dirty="0"/>
            </a:br>
            <a:r>
              <a:rPr lang="en-US" dirty="0"/>
              <a:t>Task 3. Link: </a:t>
            </a:r>
            <a:r>
              <a:rPr lang="en-US" dirty="0">
                <a:hlinkClick r:id="rId3"/>
              </a:rPr>
              <a:t>GitHub Peer Review Feedback</a:t>
            </a:r>
            <a:endParaRPr lang="en-US" dirty="0"/>
          </a:p>
          <a:p>
            <a:pPr marL="27940" indent="0">
              <a:buNone/>
            </a:pPr>
            <a:endParaRPr lang="en-US" dirty="0"/>
          </a:p>
          <a:p>
            <a:pPr marL="27940" indent="0">
              <a:buNone/>
            </a:pPr>
            <a:endParaRPr lang="en-US" dirty="0"/>
          </a:p>
          <a:p>
            <a:pPr marL="27940" indent="0">
              <a:buNone/>
            </a:pPr>
            <a:endParaRPr lang="en-US" dirty="0"/>
          </a:p>
          <a:p>
            <a:pPr marL="199390" indent="-171450"/>
            <a:r>
              <a:rPr lang="en-US" dirty="0"/>
              <a:t>What could be added as an Action point looking forward to next week?</a:t>
            </a:r>
          </a:p>
          <a:p>
            <a:pPr marL="199390" indent="-171450">
              <a:buFont typeface="Wingdings" panose="05000000000000000000" pitchFamily="2" charset="2"/>
              <a:buChar char="Ø"/>
            </a:pPr>
            <a:r>
              <a:rPr lang="en-US" dirty="0"/>
              <a:t>Finalize all remaining adjustments for Task 2.</a:t>
            </a:r>
          </a:p>
          <a:p>
            <a:pPr marL="199390" indent="-171450">
              <a:buFont typeface="Wingdings" panose="05000000000000000000" pitchFamily="2" charset="2"/>
              <a:buChar char="Ø"/>
            </a:pPr>
            <a:r>
              <a:rPr lang="en-US" dirty="0"/>
              <a:t>Establish clear benchmarks for completing Task 3 without further delays.</a:t>
            </a:r>
          </a:p>
          <a:p>
            <a:pPr marL="199390" indent="-171450">
              <a:buFont typeface="Wingdings" panose="05000000000000000000" pitchFamily="2" charset="2"/>
              <a:buChar char="Ø"/>
            </a:pPr>
            <a:r>
              <a:rPr lang="en-US" dirty="0"/>
              <a:t>Allocate specific time for iterative testing to avoid bottlenecks in the future.</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76170C07-56D2-CADB-6801-5EE93E91C338}"/>
              </a:ext>
            </a:extLst>
          </p:cNvPr>
          <p:cNvSpPr>
            <a:spLocks noGrp="1"/>
          </p:cNvSpPr>
          <p:nvPr>
            <p:ph type="body" idx="3"/>
          </p:nvPr>
        </p:nvSpPr>
        <p:spPr/>
        <p:txBody>
          <a:bodyPr/>
          <a:lstStyle/>
          <a:p>
            <a:pPr marL="182880" indent="-154940"/>
            <a:r>
              <a:rPr lang="en-US" dirty="0"/>
              <a:t>How did the week go? </a:t>
            </a:r>
          </a:p>
          <a:p>
            <a:pPr marL="182880" indent="-154940"/>
            <a:r>
              <a:rPr lang="en-US" dirty="0"/>
              <a:t>The week went moderately well. I completed key tasks but faced challenges with Task 2 adjustments, which slowed my progress in starting Task 3.</a:t>
            </a:r>
            <a:endParaRPr lang="en-US" dirty="0">
              <a:solidFill>
                <a:srgbClr val="4285F4"/>
              </a:solidFill>
            </a:endParaRPr>
          </a:p>
          <a:p>
            <a:pPr marL="182880" indent="-154940"/>
            <a:r>
              <a:rPr lang="en-US" dirty="0"/>
              <a:t>What went well? </a:t>
            </a:r>
          </a:p>
          <a:p>
            <a:pPr marL="199390" indent="-171450">
              <a:buFont typeface="Wingdings" panose="05000000000000000000" pitchFamily="2" charset="2"/>
              <a:buChar char="ü"/>
            </a:pPr>
            <a:r>
              <a:rPr lang="en-US" dirty="0"/>
              <a:t>Completing Task 2 adjustments.</a:t>
            </a:r>
            <a:endParaRPr lang="en-US" dirty="0">
              <a:solidFill>
                <a:srgbClr val="4285F4"/>
              </a:solidFill>
            </a:endParaRPr>
          </a:p>
          <a:p>
            <a:pPr marL="199390" indent="-171450">
              <a:buFont typeface="Wingdings" panose="05000000000000000000" pitchFamily="2" charset="2"/>
              <a:buChar char="ü"/>
            </a:pPr>
            <a:r>
              <a:rPr lang="en-US" dirty="0"/>
              <a:t>Successfully completing the peer review for Mask 2.</a:t>
            </a:r>
          </a:p>
          <a:p>
            <a:pPr marL="199390" indent="-171450">
              <a:buFont typeface="Wingdings" panose="05000000000000000000" pitchFamily="2" charset="2"/>
              <a:buChar char="ü"/>
            </a:pPr>
            <a:r>
              <a:rPr lang="en-US" dirty="0"/>
              <a:t>Updating my learning log and documentation.</a:t>
            </a:r>
          </a:p>
          <a:p>
            <a:pPr marL="199390" indent="-171450">
              <a:buFont typeface="Arial" panose="020B0604020202020204" pitchFamily="34" charset="0"/>
              <a:buChar char="•"/>
            </a:pPr>
            <a:r>
              <a:rPr lang="en-US" dirty="0"/>
              <a:t>What didn’t go so well?</a:t>
            </a:r>
          </a:p>
          <a:p>
            <a:pPr marL="199390" indent="-171450">
              <a:buFont typeface="Wingdings" panose="05000000000000000000" pitchFamily="2" charset="2"/>
              <a:buChar char="§"/>
            </a:pPr>
            <a:r>
              <a:rPr lang="en-US" dirty="0"/>
              <a:t>Task 2 required more iterations than anticipated, delaying progress on Task 3.</a:t>
            </a:r>
          </a:p>
          <a:p>
            <a:pPr marL="199390" indent="-171450">
              <a:buFont typeface="Wingdings" panose="05000000000000000000" pitchFamily="2" charset="2"/>
              <a:buChar char="§"/>
            </a:pPr>
            <a:r>
              <a:rPr lang="en-US" dirty="0"/>
              <a:t>Adjustments for Task 2 are still not perfect and need further refinement.</a:t>
            </a:r>
            <a:endParaRPr lang="en-US" dirty="0">
              <a:solidFill>
                <a:srgbClr val="4285F4"/>
              </a:solidFill>
            </a:endParaRPr>
          </a:p>
          <a:p>
            <a:pPr marL="182880" indent="-154940"/>
            <a:r>
              <a:rPr lang="en-US" dirty="0"/>
              <a:t>What did you learn?</a:t>
            </a:r>
          </a:p>
          <a:p>
            <a:pPr marL="199390" indent="-171450">
              <a:buFont typeface="Wingdings" panose="05000000000000000000" pitchFamily="2" charset="2"/>
              <a:buChar char="ü"/>
            </a:pPr>
            <a:r>
              <a:rPr lang="en-US" dirty="0"/>
              <a:t>I learned how to refine logic for complex tasks. Specifically, I successfully developed a method to create a cropping square for Task 2, improving precision and usability for subsequent image processing.</a:t>
            </a:r>
            <a:endParaRPr lang="en-US" dirty="0">
              <a:solidFill>
                <a:srgbClr val="4285F4"/>
              </a:solidFill>
            </a:endParaRPr>
          </a:p>
          <a:p>
            <a:pPr marL="182880" indent="-154940"/>
            <a:r>
              <a:rPr lang="en-US" dirty="0"/>
              <a:t>How did your efforts in applying iterative critical thinking this week contribute to improving your approach to the project? (ILO 2.6)</a:t>
            </a:r>
          </a:p>
          <a:p>
            <a:pPr marL="182880" indent="-154940"/>
            <a:r>
              <a:rPr lang="en-US" dirty="0"/>
              <a:t>Through iterative critical thinking, I was able to develop the logic for creating a cropping square, a key improvement for Task 2</a:t>
            </a:r>
            <a:endParaRPr lang="en-US" dirty="0">
              <a:solidFill>
                <a:srgbClr val="4285F4"/>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3</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dirty="0"/>
              <a:t>[Ron]</a:t>
            </a:r>
            <a:r>
              <a:rPr lang="en" dirty="0"/>
              <a:t> Feedback</a:t>
            </a:r>
            <a:endParaRPr dirty="0"/>
          </a:p>
          <a:p>
            <a:pPr marL="0" lvl="0" indent="0" algn="l" rtl="0">
              <a:spcBef>
                <a:spcPts val="800"/>
              </a:spcBef>
              <a:spcAft>
                <a:spcPts val="800"/>
              </a:spcAft>
              <a:buNone/>
            </a:pPr>
            <a:r>
              <a:rPr lang="en" dirty="0"/>
              <a:t>Response: We need to put more work into to other taks to finish faster </a:t>
            </a: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4" name="TextBox 3">
            <a:extLst>
              <a:ext uri="{FF2B5EF4-FFF2-40B4-BE49-F238E27FC236}">
                <a16:creationId xmlns:a16="http://schemas.microsoft.com/office/drawing/2014/main" id="{B57E298E-ACB0-12CF-E259-08EB25F8A491}"/>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4</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199390" lvl="0" indent="-171450" algn="l" rtl="0">
              <a:spcBef>
                <a:spcPts val="0"/>
              </a:spcBef>
              <a:spcAft>
                <a:spcPts val="0"/>
              </a:spcAft>
              <a:buSzPts val="1000"/>
              <a:buFont typeface="Wingdings" panose="05000000000000000000" pitchFamily="2" charset="2"/>
              <a:buChar char="Ø"/>
            </a:pPr>
            <a:r>
              <a:rPr lang="en-US" dirty="0"/>
              <a:t>My goals were to resolve issues with Task 3</a:t>
            </a:r>
          </a:p>
          <a:p>
            <a:pPr marL="199390" lvl="0" indent="-171450" algn="l" rtl="0">
              <a:spcBef>
                <a:spcPts val="0"/>
              </a:spcBef>
              <a:spcAft>
                <a:spcPts val="0"/>
              </a:spcAft>
              <a:buSzPts val="1000"/>
              <a:buFont typeface="Wingdings" panose="05000000000000000000" pitchFamily="2" charset="2"/>
              <a:buChar char="Ø"/>
            </a:pPr>
            <a:r>
              <a:rPr lang="en-US" dirty="0"/>
              <a:t>finalize patching for Task 4</a:t>
            </a:r>
          </a:p>
          <a:p>
            <a:pPr marL="199390" lvl="0" indent="-171450" algn="l" rtl="0">
              <a:spcBef>
                <a:spcPts val="0"/>
              </a:spcBef>
              <a:spcAft>
                <a:spcPts val="0"/>
              </a:spcAft>
              <a:buSzPts val="1000"/>
              <a:buFont typeface="Wingdings" panose="05000000000000000000" pitchFamily="2" charset="2"/>
              <a:buChar char="Ø"/>
            </a:pPr>
            <a:r>
              <a:rPr lang="en-US" dirty="0"/>
              <a:t>process the 2023 and 2024 datasets</a:t>
            </a:r>
          </a:p>
          <a:p>
            <a:pPr marL="199390" lvl="0" indent="-171450" algn="l" rtl="0">
              <a:spcBef>
                <a:spcPts val="0"/>
              </a:spcBef>
              <a:spcAft>
                <a:spcPts val="0"/>
              </a:spcAft>
              <a:buSzPts val="1000"/>
              <a:buFont typeface="Wingdings" panose="05000000000000000000" pitchFamily="2" charset="2"/>
              <a:buChar char="Ø"/>
            </a:pPr>
            <a:r>
              <a:rPr lang="en-US" dirty="0"/>
              <a:t>including validation and training data preparation.</a:t>
            </a:r>
          </a:p>
          <a:p>
            <a:pPr marL="199390" lvl="0" indent="-171450" algn="l" rtl="0">
              <a:spcBef>
                <a:spcPts val="0"/>
              </a:spcBef>
              <a:spcAft>
                <a:spcPts val="0"/>
              </a:spcAft>
              <a:buSzPts val="1000"/>
              <a:buFont typeface="Wingdings" panose="05000000000000000000" pitchFamily="2" charset="2"/>
              <a:buChar char="Ø"/>
            </a:pPr>
            <a:endParaRPr dirty="0"/>
          </a:p>
          <a:p>
            <a:pPr marL="182880" lvl="0" indent="-154940" algn="l" rtl="0">
              <a:spcBef>
                <a:spcPts val="0"/>
              </a:spcBef>
              <a:spcAft>
                <a:spcPts val="0"/>
              </a:spcAft>
              <a:buSzPts val="1000"/>
              <a:buChar char="●"/>
            </a:pPr>
            <a:r>
              <a:rPr lang="en" dirty="0"/>
              <a:t>What have you actually been able to do? </a:t>
            </a:r>
          </a:p>
          <a:p>
            <a:pPr marL="199390" lvl="0" indent="-171450" algn="l" rtl="0">
              <a:spcBef>
                <a:spcPts val="0"/>
              </a:spcBef>
              <a:spcAft>
                <a:spcPts val="0"/>
              </a:spcAft>
              <a:buSzPts val="1000"/>
              <a:buFont typeface="Wingdings" panose="05000000000000000000" pitchFamily="2" charset="2"/>
              <a:buChar char="ü"/>
            </a:pPr>
            <a:r>
              <a:rPr lang="en-US" dirty="0"/>
              <a:t>Worked with a colleague to resolve an issue with Task 3 and made progress on the code.</a:t>
            </a:r>
          </a:p>
          <a:p>
            <a:pPr marL="199390" lvl="0" indent="-171450" algn="l" rtl="0">
              <a:spcBef>
                <a:spcPts val="0"/>
              </a:spcBef>
              <a:spcAft>
                <a:spcPts val="0"/>
              </a:spcAft>
              <a:buSzPts val="1000"/>
              <a:buFont typeface="Wingdings" panose="05000000000000000000" pitchFamily="2" charset="2"/>
              <a:buChar char="ü"/>
            </a:pPr>
            <a:r>
              <a:rPr lang="en-US" dirty="0"/>
              <a:t>Cropped images and completed the first phase of patching, though further improvements are still needed.</a:t>
            </a:r>
          </a:p>
          <a:p>
            <a:pPr marL="199390" lvl="0" indent="-171450" algn="l" rtl="0">
              <a:spcBef>
                <a:spcPts val="0"/>
              </a:spcBef>
              <a:spcAft>
                <a:spcPts val="0"/>
              </a:spcAft>
              <a:buSzPts val="1000"/>
              <a:buFont typeface="Wingdings" panose="05000000000000000000" pitchFamily="2" charset="2"/>
              <a:buChar char="ü"/>
            </a:pPr>
            <a:r>
              <a:rPr lang="en-US" dirty="0"/>
              <a:t>Created notebooks for extracting validation and training datasets but encountered issues with preprocessing documentation.</a:t>
            </a:r>
          </a:p>
          <a:p>
            <a:pPr marL="199390" lvl="0" indent="-171450" algn="l" rtl="0">
              <a:spcBef>
                <a:spcPts val="0"/>
              </a:spcBef>
              <a:spcAft>
                <a:spcPts val="0"/>
              </a:spcAft>
              <a:buSzPts val="1000"/>
              <a:buFont typeface="Wingdings" panose="05000000000000000000" pitchFamily="2" charset="2"/>
              <a:buChar char="ü"/>
            </a:pPr>
            <a:endParaRPr lang="en-US" dirty="0"/>
          </a:p>
          <a:p>
            <a:pPr marL="27940" lvl="0" indent="0" algn="l" rtl="0">
              <a:spcBef>
                <a:spcPts val="0"/>
              </a:spcBef>
              <a:spcAft>
                <a:spcPts val="0"/>
              </a:spcAft>
              <a:buSzPts val="1000"/>
              <a:buNone/>
            </a:pPr>
            <a:r>
              <a:rPr lang="en-US" dirty="0"/>
              <a:t>Evidence: </a:t>
            </a:r>
          </a:p>
          <a:p>
            <a:pPr marL="27940" indent="0">
              <a:buNone/>
            </a:pPr>
            <a:r>
              <a:rPr lang="en-US" dirty="0">
                <a:hlinkClick r:id="rId3"/>
              </a:rPr>
              <a:t>Task 3 Code Progress</a:t>
            </a:r>
            <a:endParaRPr lang="en-US" dirty="0"/>
          </a:p>
          <a:p>
            <a:pPr marL="27940" indent="0">
              <a:buNone/>
            </a:pPr>
            <a:endParaRPr lang="en-US" dirty="0"/>
          </a:p>
          <a:p>
            <a:pPr marL="199390" indent="-171450">
              <a:buFont typeface="Wingdings" panose="05000000000000000000" pitchFamily="2" charset="2"/>
              <a:buChar char="Ø"/>
            </a:pPr>
            <a:r>
              <a:rPr lang="en-US" dirty="0"/>
              <a:t>What could be added as an Action point looking forward to next week?</a:t>
            </a:r>
          </a:p>
          <a:p>
            <a:pPr marL="199390" indent="-171450">
              <a:buFont typeface="Wingdings" panose="05000000000000000000" pitchFamily="2" charset="2"/>
              <a:buChar char="Ø"/>
            </a:pPr>
            <a:r>
              <a:rPr lang="en-US" dirty="0"/>
              <a:t>Complete patching for Task 4.</a:t>
            </a:r>
          </a:p>
          <a:p>
            <a:pPr marL="199390" indent="-171450">
              <a:buFont typeface="Wingdings" panose="05000000000000000000" pitchFamily="2" charset="2"/>
              <a:buChar char="Ø"/>
            </a:pPr>
            <a:r>
              <a:rPr lang="en-US" dirty="0"/>
              <a:t>Resolve issues with 2024 dataset extraction and validation preparation.</a:t>
            </a:r>
          </a:p>
          <a:p>
            <a:pPr marL="199390" indent="-171450">
              <a:buFont typeface="Wingdings" panose="05000000000000000000" pitchFamily="2" charset="2"/>
              <a:buChar char="Ø"/>
            </a:pPr>
            <a:r>
              <a:rPr lang="en-US" dirty="0"/>
              <a:t>Focus on documenting the preprocessing pipeline for easier troubleshooting and workflow alignment.</a:t>
            </a:r>
          </a:p>
          <a:p>
            <a:pPr marL="199390" indent="-171450">
              <a:buFont typeface="Wingdings" panose="05000000000000000000" pitchFamily="2" charset="2"/>
              <a:buChar char="Ø"/>
            </a:pPr>
            <a:endParaRPr lang="en-US" dirty="0"/>
          </a:p>
          <a:p>
            <a:pPr marL="27940" lvl="0" indent="0" algn="l" rtl="0">
              <a:spcBef>
                <a:spcPts val="0"/>
              </a:spcBef>
              <a:spcAft>
                <a:spcPts val="0"/>
              </a:spcAft>
              <a:buSzPts val="1000"/>
              <a:buNone/>
            </a:pP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4</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5F8D8CC6-C487-6FFA-CBF2-D873B256D0BC}"/>
              </a:ext>
            </a:extLst>
          </p:cNvPr>
          <p:cNvSpPr>
            <a:spLocks noGrp="1"/>
          </p:cNvSpPr>
          <p:nvPr>
            <p:ph type="body" idx="3"/>
          </p:nvPr>
        </p:nvSpPr>
        <p:spPr/>
        <p:txBody>
          <a:bodyPr/>
          <a:lstStyle/>
          <a:p>
            <a:pPr marL="182880" indent="-154940"/>
            <a:r>
              <a:rPr lang="en-US" dirty="0"/>
              <a:t>How did the week go? </a:t>
            </a:r>
          </a:p>
          <a:p>
            <a:pPr marL="27940" indent="0">
              <a:buNone/>
            </a:pPr>
            <a:r>
              <a:rPr lang="en-US" dirty="0"/>
              <a:t>The week was productive in certain areas, but I am still behind in completing patching and resolving issues with dataset preprocessing.</a:t>
            </a:r>
            <a:endParaRPr lang="en-US" dirty="0">
              <a:solidFill>
                <a:srgbClr val="4285F4"/>
              </a:solidFill>
            </a:endParaRPr>
          </a:p>
          <a:p>
            <a:pPr marL="182880" indent="-154940"/>
            <a:r>
              <a:rPr lang="en-US" dirty="0"/>
              <a:t>What went well? </a:t>
            </a:r>
          </a:p>
          <a:p>
            <a:pPr marL="199390" indent="-171450">
              <a:buFont typeface="Wingdings" panose="05000000000000000000" pitchFamily="2" charset="2"/>
              <a:buChar char="ü"/>
            </a:pPr>
            <a:r>
              <a:rPr lang="en-US" dirty="0"/>
              <a:t>Developed a script for matching masks and images for the 2023 dataset.</a:t>
            </a:r>
          </a:p>
          <a:p>
            <a:pPr marL="199390" indent="-171450">
              <a:buFont typeface="Wingdings" panose="05000000000000000000" pitchFamily="2" charset="2"/>
              <a:buChar char="ü"/>
            </a:pPr>
            <a:r>
              <a:rPr lang="en-US" dirty="0"/>
              <a:t>Made progress on Task 3 and started patching for Task 4.</a:t>
            </a:r>
          </a:p>
          <a:p>
            <a:pPr marL="199390" indent="-171450">
              <a:buFont typeface="Wingdings" panose="05000000000000000000" pitchFamily="2" charset="2"/>
              <a:buChar char="ü"/>
            </a:pPr>
            <a:r>
              <a:rPr lang="en-US" dirty="0"/>
              <a:t>Successfully rearranged folders and added the 2024 dataset.</a:t>
            </a:r>
            <a:endParaRPr lang="en-US" dirty="0">
              <a:solidFill>
                <a:srgbClr val="4285F4"/>
              </a:solidFill>
            </a:endParaRPr>
          </a:p>
          <a:p>
            <a:pPr marL="182880" indent="-154940"/>
            <a:r>
              <a:rPr lang="en-US" dirty="0"/>
              <a:t>What didn’t go so well? </a:t>
            </a:r>
          </a:p>
          <a:p>
            <a:pPr marL="199390" indent="-171450">
              <a:buFont typeface="Wingdings" panose="05000000000000000000" pitchFamily="2" charset="2"/>
              <a:buChar char="§"/>
            </a:pPr>
            <a:r>
              <a:rPr lang="en-US" dirty="0"/>
              <a:t>Patching remains incomplete and requires further refinement.</a:t>
            </a:r>
          </a:p>
          <a:p>
            <a:pPr marL="199390" indent="-171450">
              <a:buFont typeface="Wingdings" panose="05000000000000000000" pitchFamily="2" charset="2"/>
              <a:buChar char="§"/>
            </a:pPr>
            <a:r>
              <a:rPr lang="en-US" dirty="0"/>
              <a:t>Encountered issues with extracting the 2024 dataset using the existing code.</a:t>
            </a:r>
          </a:p>
          <a:p>
            <a:pPr marL="199390" indent="-171450">
              <a:buFont typeface="Wingdings" panose="05000000000000000000" pitchFamily="2" charset="2"/>
              <a:buChar char="§"/>
            </a:pPr>
            <a:r>
              <a:rPr lang="en-US" dirty="0"/>
              <a:t>Lack of clear documentation for preprocessing slowed progress.</a:t>
            </a:r>
            <a:endParaRPr lang="en-US" dirty="0">
              <a:solidFill>
                <a:srgbClr val="4285F4"/>
              </a:solidFill>
            </a:endParaRPr>
          </a:p>
          <a:p>
            <a:pPr marL="182880" indent="-154940"/>
            <a:r>
              <a:rPr lang="en-US" dirty="0"/>
              <a:t>What did you learn?</a:t>
            </a:r>
          </a:p>
          <a:p>
            <a:pPr marL="27940" indent="0">
              <a:buNone/>
            </a:pPr>
            <a:r>
              <a:rPr lang="en-US" dirty="0"/>
              <a:t>I learned the importance of testing code in various scenarios to ensure compatibility across datasets. Additionally, I gained more experience in scripting for image-matching processes.</a:t>
            </a:r>
            <a:endParaRPr lang="en-US" dirty="0">
              <a:solidFill>
                <a:srgbClr val="4285F4"/>
              </a:solidFill>
            </a:endParaRPr>
          </a:p>
          <a:p>
            <a:pPr marL="182880" indent="-154940"/>
            <a:r>
              <a:rPr lang="en-US" dirty="0"/>
              <a:t>How did your efforts in applying iterative critical thinking this week contribute to improving your approach to the project? (ILO 2.6)</a:t>
            </a:r>
          </a:p>
          <a:p>
            <a:pPr marL="27940" indent="0">
              <a:buNone/>
            </a:pPr>
            <a:r>
              <a:rPr lang="en-US" dirty="0"/>
              <a:t>Applying iterative critical thinking allowed me to refine the mask-matching process and start the patching phase. However, further iterations are needed to resolve dataset preprocessing challenges fully.</a:t>
            </a:r>
            <a:endParaRPr lang="en-US" dirty="0">
              <a:solidFill>
                <a:srgbClr val="4285F4"/>
              </a:solidFill>
            </a:endParaRPr>
          </a:p>
        </p:txBody>
      </p:sp>
    </p:spTree>
    <p:extLst>
      <p:ext uri="{BB962C8B-B14F-4D97-AF65-F5344CB8AC3E}">
        <p14:creationId xmlns:p14="http://schemas.microsoft.com/office/powerpoint/2010/main" val="3399973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4</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dirty="0"/>
              <a:t>[</a:t>
            </a:r>
            <a:r>
              <a:rPr lang="en-US" dirty="0" err="1"/>
              <a:t>Alexhi</a:t>
            </a:r>
            <a:r>
              <a:rPr lang="en-US" dirty="0"/>
              <a:t>] Feedback</a:t>
            </a:r>
          </a:p>
          <a:p>
            <a:pPr marL="182880" lvl="0" indent="-154940" algn="l" rtl="0">
              <a:spcBef>
                <a:spcPts val="0"/>
              </a:spcBef>
              <a:spcAft>
                <a:spcPts val="0"/>
              </a:spcAft>
              <a:buSzPts val="1000"/>
              <a:buChar char="●"/>
            </a:pPr>
            <a:r>
              <a:rPr lang="en-US" dirty="0"/>
              <a:t>You and Ron are falling behind on the assigned tasks. It’s crucial to put in more effort to catch up and meet the project deadlines.</a:t>
            </a:r>
          </a:p>
          <a:p>
            <a:pPr marL="27940" lvl="0" indent="0" algn="l" rtl="0">
              <a:spcBef>
                <a:spcPts val="0"/>
              </a:spcBef>
              <a:spcAft>
                <a:spcPts val="0"/>
              </a:spcAft>
              <a:buSzPts val="1000"/>
              <a:buNone/>
            </a:pPr>
            <a:r>
              <a:rPr lang="en" dirty="0"/>
              <a:t>Response: We know that is why we are staying extra hours in uni to cath up with everything that we missed </a:t>
            </a: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4</a:t>
            </a:r>
            <a:endParaRPr/>
          </a:p>
        </p:txBody>
      </p:sp>
      <p:sp>
        <p:nvSpPr>
          <p:cNvPr id="4" name="TextBox 3">
            <a:extLst>
              <a:ext uri="{FF2B5EF4-FFF2-40B4-BE49-F238E27FC236}">
                <a16:creationId xmlns:a16="http://schemas.microsoft.com/office/drawing/2014/main" id="{341C5D24-F975-BDE2-7D7B-0ECA5573EF8A}"/>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33669520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5</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199390" lvl="0" indent="-171450" algn="l" rtl="0">
              <a:spcBef>
                <a:spcPts val="0"/>
              </a:spcBef>
              <a:spcAft>
                <a:spcPts val="0"/>
              </a:spcAft>
              <a:buSzPts val="1000"/>
              <a:buFont typeface="Wingdings" panose="05000000000000000000" pitchFamily="2" charset="2"/>
              <a:buChar char="Ø"/>
            </a:pPr>
            <a:r>
              <a:rPr lang="en-US" dirty="0"/>
              <a:t>My goals were to finalize the patching function for the 2023 dataset</a:t>
            </a:r>
          </a:p>
          <a:p>
            <a:pPr marL="199390" lvl="0" indent="-171450" algn="l" rtl="0">
              <a:spcBef>
                <a:spcPts val="0"/>
              </a:spcBef>
              <a:spcAft>
                <a:spcPts val="0"/>
              </a:spcAft>
              <a:buSzPts val="1000"/>
              <a:buFont typeface="Wingdings" panose="05000000000000000000" pitchFamily="2" charset="2"/>
              <a:buChar char="Ø"/>
            </a:pPr>
            <a:r>
              <a:rPr lang="en-US" dirty="0"/>
              <a:t>I planned to create a template for Task 5 and begin training a model.</a:t>
            </a:r>
            <a:endParaRPr dirty="0"/>
          </a:p>
          <a:p>
            <a:pPr marL="182880" lvl="0" indent="-154940" algn="l" rtl="0">
              <a:spcBef>
                <a:spcPts val="0"/>
              </a:spcBef>
              <a:spcAft>
                <a:spcPts val="0"/>
              </a:spcAft>
              <a:buSzPts val="1000"/>
              <a:buChar char="●"/>
            </a:pPr>
            <a:r>
              <a:rPr lang="en" dirty="0"/>
              <a:t>What have you actually been able to do? </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Successfully redid the patching function for the 2023 dataset.</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Managed and split the 2024 dataset correctly and created a function for separating datasets.</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Fixed the patching process for the 2024 validation set.</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Installed a new environment and updated Nvidia drivers. </a:t>
            </a:r>
          </a:p>
          <a:p>
            <a:pPr marL="199390" lvl="0" indent="-171450" algn="l" rtl="0">
              <a:spcBef>
                <a:spcPts val="0"/>
              </a:spcBef>
              <a:spcAft>
                <a:spcPts val="0"/>
              </a:spcAft>
              <a:buSzPts val="1000"/>
              <a:buFont typeface="Wingdings" panose="05000000000000000000" pitchFamily="2" charset="2"/>
              <a:buChar char="ü"/>
            </a:pPr>
            <a:r>
              <a:rPr lang="en-US" dirty="0"/>
              <a:t>Started training a model for Task 5 but faced issues with poor model performance.</a:t>
            </a:r>
            <a:endParaRPr lang="en" dirty="0"/>
          </a:p>
          <a:p>
            <a:pPr marL="27940" lvl="0" indent="0" algn="l" rtl="0">
              <a:spcBef>
                <a:spcPts val="0"/>
              </a:spcBef>
              <a:spcAft>
                <a:spcPts val="0"/>
              </a:spcAft>
              <a:buSzPts val="1000"/>
              <a:buNone/>
            </a:pPr>
            <a:endParaRPr lang="en-US" dirty="0"/>
          </a:p>
          <a:p>
            <a:pPr marL="27940" lvl="0" indent="0" algn="l" rtl="0">
              <a:spcBef>
                <a:spcPts val="0"/>
              </a:spcBef>
              <a:spcAft>
                <a:spcPts val="0"/>
              </a:spcAft>
              <a:buSzPts val="1000"/>
              <a:buNone/>
            </a:pPr>
            <a:r>
              <a:rPr lang="en-US" dirty="0"/>
              <a:t>Evidence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tx1"/>
                </a:solidFill>
                <a:effectLst/>
                <a:latin typeface="Arial" panose="020B0604020202020204" pitchFamily="34" charset="0"/>
                <a:hlinkClick r:id="rId3"/>
              </a:rPr>
              <a:t>Task 4 - Dataset Management</a:t>
            </a:r>
            <a:endParaRPr kumimoji="0" lang="en-150" altLang="en-150" sz="1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tx1"/>
                </a:solidFill>
                <a:effectLst/>
                <a:latin typeface="Arial" panose="020B0604020202020204" pitchFamily="34" charset="0"/>
                <a:hlinkClick r:id="rId4"/>
              </a:rPr>
              <a:t>Task 4 - Validation Dataset Preparation</a:t>
            </a:r>
            <a:r>
              <a:rPr kumimoji="0" lang="en-150" altLang="en-150" sz="1000" b="0" i="0" u="none" strike="noStrike" cap="none" normalizeH="0" baseline="0" dirty="0">
                <a:ln>
                  <a:noFill/>
                </a:ln>
                <a:solidFill>
                  <a:schemeClr val="tx1"/>
                </a:solidFill>
                <a:effectLst/>
                <a:latin typeface="Arial" panose="020B0604020202020204" pitchFamily="34" charset="0"/>
              </a:rPr>
              <a:t> </a:t>
            </a:r>
          </a:p>
          <a:p>
            <a:pPr marL="27940" lvl="0" indent="0" algn="l" rtl="0">
              <a:spcBef>
                <a:spcPts val="0"/>
              </a:spcBef>
              <a:spcAft>
                <a:spcPts val="0"/>
              </a:spcAft>
              <a:buSzPts val="1000"/>
              <a:buNone/>
            </a:pPr>
            <a:endParaRPr lang="en-US" dirty="0"/>
          </a:p>
          <a:p>
            <a:pPr marL="27940" indent="0">
              <a:buNone/>
            </a:pPr>
            <a:r>
              <a:rPr lang="en-US" dirty="0"/>
              <a:t>What could be added as an Action point looking forward to next week?</a:t>
            </a:r>
          </a:p>
          <a:p>
            <a:pPr marL="199390" lvl="0" indent="-171450" algn="l" rtl="0">
              <a:spcBef>
                <a:spcPts val="0"/>
              </a:spcBef>
              <a:spcAft>
                <a:spcPts val="0"/>
              </a:spcAft>
              <a:buSzPts val="1000"/>
              <a:buFont typeface="Wingdings" panose="05000000000000000000" pitchFamily="2" charset="2"/>
              <a:buChar char="Ø"/>
            </a:pPr>
            <a:r>
              <a:rPr lang="en-US" dirty="0"/>
              <a:t>Focus on debugging and improving the model masks to address training issues.</a:t>
            </a:r>
          </a:p>
          <a:p>
            <a:pPr marL="199390" lvl="0" indent="-171450" algn="l" rtl="0">
              <a:spcBef>
                <a:spcPts val="0"/>
              </a:spcBef>
              <a:spcAft>
                <a:spcPts val="0"/>
              </a:spcAft>
              <a:buSzPts val="1000"/>
              <a:buFont typeface="Wingdings" panose="05000000000000000000" pitchFamily="2" charset="2"/>
              <a:buChar char="Ø"/>
            </a:pPr>
            <a:r>
              <a:rPr lang="en-US" dirty="0"/>
              <a:t>Prioritize completing the integration of tasks for dataset preprocessing and model training</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5</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B921CBAF-368A-13BF-B6B0-D36F35CEEA38}"/>
              </a:ext>
            </a:extLst>
          </p:cNvPr>
          <p:cNvSpPr>
            <a:spLocks noGrp="1"/>
          </p:cNvSpPr>
          <p:nvPr>
            <p:ph type="body" idx="3"/>
          </p:nvPr>
        </p:nvSpPr>
        <p:spPr/>
        <p:txBody>
          <a:bodyPr/>
          <a:lstStyle/>
          <a:p>
            <a:pPr marL="182880" indent="-154940"/>
            <a:r>
              <a:rPr lang="en-US" dirty="0"/>
              <a:t>How did the week go? </a:t>
            </a:r>
          </a:p>
          <a:p>
            <a:pPr marL="27940" indent="0">
              <a:buNone/>
            </a:pPr>
            <a:r>
              <a:rPr lang="en-US" dirty="0"/>
              <a:t>This week was particularly challenging due to traveling and holiday commitments. Although I managed to work on key tasks, the extra workload highlighted how far behind I am.</a:t>
            </a:r>
          </a:p>
          <a:p>
            <a:pPr marL="182880" indent="-154940"/>
            <a:r>
              <a:rPr lang="en-US" dirty="0"/>
              <a:t>What went well?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Completed patching for the 2023 dataset and fixed patching for the 2024 validation set.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Successfully separated the 2024 dataset and addressed cropping issues.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Installed the necessary environment and drivers to continue the work. </a:t>
            </a:r>
            <a:endParaRPr lang="en-US" dirty="0">
              <a:solidFill>
                <a:srgbClr val="4285F4"/>
              </a:solidFill>
            </a:endParaRPr>
          </a:p>
          <a:p>
            <a:pPr marL="182880" indent="-154940"/>
            <a:r>
              <a:rPr lang="en-US" dirty="0"/>
              <a:t>What didn’t go so well?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Model training for Task 5 produced poor results, showing that the masks and preprocessing steps need improvement.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I’m still far behind on integrating everything into a cohesive workflow.</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Holiday distractions further slowed my pace. </a:t>
            </a:r>
            <a:endParaRPr lang="en-US" dirty="0">
              <a:solidFill>
                <a:srgbClr val="4285F4"/>
              </a:solidFill>
            </a:endParaRPr>
          </a:p>
          <a:p>
            <a:pPr marL="182880" indent="-154940"/>
            <a:r>
              <a:rPr lang="en-US" dirty="0"/>
              <a:t>What did you learn?</a:t>
            </a:r>
          </a:p>
          <a:p>
            <a:pPr marL="27940" indent="0">
              <a:buNone/>
            </a:pPr>
            <a:r>
              <a:rPr lang="en-US" dirty="0"/>
              <a:t>I learned how to troubleshoot image-related issues and improved my understanding of dataset separation and validation processes.</a:t>
            </a:r>
            <a:endParaRPr lang="en-US" dirty="0">
              <a:solidFill>
                <a:srgbClr val="4285F4"/>
              </a:solidFill>
            </a:endParaRPr>
          </a:p>
          <a:p>
            <a:pPr marL="182880" indent="-154940"/>
            <a:r>
              <a:rPr lang="en-US" dirty="0"/>
              <a:t>How did your efforts in applying iterative critical thinking this week contribute to improving your approach to the project? (ILO 2.6)</a:t>
            </a:r>
          </a:p>
          <a:p>
            <a:pPr marL="27940" indent="0">
              <a:buNone/>
            </a:pPr>
            <a:r>
              <a:rPr lang="en-US" dirty="0"/>
              <a:t>By iterating on the patching function and dataset management, I identified and resolved key issues, especially for the 2024 validation set. However, despite these improvements, the overall progress is not enough to catch up.</a:t>
            </a:r>
          </a:p>
          <a:p>
            <a:pPr marL="182880" indent="-154940"/>
            <a:endParaRPr lang="en-US" dirty="0">
              <a:solidFill>
                <a:srgbClr val="4285F4"/>
              </a:solidFill>
            </a:endParaRPr>
          </a:p>
        </p:txBody>
      </p:sp>
    </p:spTree>
    <p:extLst>
      <p:ext uri="{BB962C8B-B14F-4D97-AF65-F5344CB8AC3E}">
        <p14:creationId xmlns:p14="http://schemas.microsoft.com/office/powerpoint/2010/main" val="2683140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5</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r>
              <a:rPr lang="en-US" b="1" dirty="0"/>
              <a:t>[</a:t>
            </a:r>
            <a:r>
              <a:rPr lang="en-US" b="1" dirty="0" err="1"/>
              <a:t>Panayotis</a:t>
            </a:r>
            <a:r>
              <a:rPr lang="en-US" b="1" dirty="0"/>
              <a:t>] Feedback</a:t>
            </a:r>
            <a:br>
              <a:rPr lang="en-US" dirty="0"/>
            </a:br>
            <a:r>
              <a:rPr lang="en-US" dirty="0"/>
              <a:t>"I hope you guys figure it out during Christmas, but honestly, I don’t think you’ll be able to catch up on time."</a:t>
            </a:r>
          </a:p>
          <a:p>
            <a:r>
              <a:rPr lang="en-US" b="1" dirty="0"/>
              <a:t>Response</a:t>
            </a:r>
            <a:br>
              <a:rPr lang="en-US" dirty="0"/>
            </a:br>
            <a:r>
              <a:rPr lang="en-US" dirty="0"/>
              <a:t>We appreciate your concern, </a:t>
            </a:r>
            <a:r>
              <a:rPr lang="en-US" dirty="0" err="1"/>
              <a:t>Panayotis</a:t>
            </a:r>
            <a:r>
              <a:rPr lang="en-US" dirty="0"/>
              <a:t>, but we are determined to catch up. We will use the Christmas period to focus and make significant progress to get back on track. We are confident we can turn things around and meet the deadlines.</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5</a:t>
            </a:r>
            <a:endParaRPr/>
          </a:p>
        </p:txBody>
      </p:sp>
      <p:sp>
        <p:nvSpPr>
          <p:cNvPr id="4" name="TextBox 3">
            <a:extLst>
              <a:ext uri="{FF2B5EF4-FFF2-40B4-BE49-F238E27FC236}">
                <a16:creationId xmlns:a16="http://schemas.microsoft.com/office/drawing/2014/main" id="{99718CE5-D4B9-5703-2F5D-70C535C4D7E0}"/>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1600689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6</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endParaRPr kumimoji="0" lang="en-150" altLang="en-150" sz="1000" b="0" i="0" u="none" strike="noStrike" cap="none" normalizeH="0" baseline="0" dirty="0">
              <a:ln>
                <a:noFill/>
              </a:ln>
              <a:solidFill>
                <a:schemeClr val="tx1"/>
              </a:solidFill>
              <a:effectLst/>
              <a:latin typeface="Arial" panose="020B0604020202020204" pitchFamily="34" charset="0"/>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Improve the Task 5 model by increasing F1 scores and addressing image quality issues.</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Build pipelines for Tasks 6, 7, and 8, incorporating morphological operations and skeletonization while refining logic for summarizing data.</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Achieve better scores in Kaggle submissions by experimenting with new logic and debugging.</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Begin understanding and advancing Tasks 9, 10, and 11 while discussing hyperparameter tuning with colleagues. </a:t>
            </a:r>
            <a:endParaRPr lang="en-US" dirty="0">
              <a:solidFill>
                <a:schemeClr val="bg1"/>
              </a:solidFill>
              <a:latin typeface="Roboto" panose="02000000000000000000" pitchFamily="2" charset="0"/>
              <a:ea typeface="Roboto" panose="02000000000000000000" pitchFamily="2" charset="0"/>
              <a:cs typeface="Roboto" panose="02000000000000000000" pitchFamily="2" charset="0"/>
            </a:endParaRPr>
          </a:p>
          <a:p>
            <a:pPr marL="182880" lvl="0" indent="-154940" algn="l" rtl="0">
              <a:spcBef>
                <a:spcPts val="0"/>
              </a:spcBef>
              <a:spcAft>
                <a:spcPts val="0"/>
              </a:spcAft>
              <a:buSzPts val="1000"/>
              <a:buChar char="●"/>
            </a:pPr>
            <a:r>
              <a:rPr lang="en" dirty="0"/>
              <a:t>What have you actually been able to do? </a:t>
            </a:r>
            <a:r>
              <a:rPr lang="en-US" dirty="0">
                <a:highlight>
                  <a:srgbClr val="FF0000"/>
                </a:highlight>
              </a:rPr>
              <a:t>Next slide </a:t>
            </a:r>
            <a:r>
              <a:rPr lang="en" dirty="0">
                <a:highlight>
                  <a:srgbClr val="FF0000"/>
                </a:highlight>
              </a:rPr>
              <a:t> </a:t>
            </a:r>
          </a:p>
          <a:p>
            <a:pPr marL="27940" lvl="0" indent="0" algn="l" rtl="0">
              <a:spcBef>
                <a:spcPts val="0"/>
              </a:spcBef>
              <a:spcAft>
                <a:spcPts val="0"/>
              </a:spcAft>
              <a:buSzPts val="1000"/>
              <a:buNone/>
            </a:pPr>
            <a:endParaRPr lang="en-US" dirty="0"/>
          </a:p>
          <a:p>
            <a:pPr marL="27940" lvl="0" indent="0" algn="l" rtl="0">
              <a:spcBef>
                <a:spcPts val="0"/>
              </a:spcBef>
              <a:spcAft>
                <a:spcPts val="0"/>
              </a:spcAft>
              <a:buSzPts val="1000"/>
              <a:buNone/>
            </a:pPr>
            <a:r>
              <a:rPr lang="en-US" dirty="0" err="1"/>
              <a:t>Eviudence</a:t>
            </a:r>
            <a:r>
              <a:rPr lang="en-US" dirty="0"/>
              <a:t>:</a:t>
            </a:r>
          </a:p>
          <a:p>
            <a:pPr>
              <a:buFont typeface="Arial" panose="020B0604020202020204" pitchFamily="34" charset="0"/>
              <a:buChar char="•"/>
            </a:pPr>
            <a:r>
              <a:rPr lang="en-US" dirty="0">
                <a:hlinkClick r:id="rId3"/>
              </a:rPr>
              <a:t>Training the Model - Task 5</a:t>
            </a:r>
            <a:endParaRPr lang="en-US" dirty="0"/>
          </a:p>
          <a:p>
            <a:pPr>
              <a:buFont typeface="Arial" panose="020B0604020202020204" pitchFamily="34" charset="0"/>
              <a:buChar char="•"/>
            </a:pPr>
            <a:r>
              <a:rPr lang="en-US" dirty="0">
                <a:hlinkClick r:id="rId4"/>
              </a:rPr>
              <a:t>Pipeline for Task 6 and 7</a:t>
            </a:r>
            <a:endParaRPr lang="en-US" dirty="0"/>
          </a:p>
          <a:p>
            <a:pPr>
              <a:buFont typeface="Arial" panose="020B0604020202020204" pitchFamily="34" charset="0"/>
              <a:buChar char="•"/>
            </a:pPr>
            <a:r>
              <a:rPr lang="en-US" dirty="0">
                <a:hlinkClick r:id="rId5"/>
              </a:rPr>
              <a:t>Task 8 </a:t>
            </a:r>
            <a:endParaRPr lang="en-US" dirty="0"/>
          </a:p>
          <a:p>
            <a:pPr>
              <a:buFont typeface="Arial" panose="020B0604020202020204" pitchFamily="34" charset="0"/>
              <a:buChar char="•"/>
            </a:pPr>
            <a:r>
              <a:rPr lang="en-US" dirty="0">
                <a:hlinkClick r:id="rId6"/>
              </a:rPr>
              <a:t>Kaggle submission</a:t>
            </a:r>
            <a:r>
              <a:rPr lang="en-US" dirty="0"/>
              <a:t> </a:t>
            </a:r>
          </a:p>
          <a:p>
            <a:pPr marL="27940" lvl="0" indent="0" algn="l" rtl="0">
              <a:spcBef>
                <a:spcPts val="0"/>
              </a:spcBef>
              <a:spcAft>
                <a:spcPts val="0"/>
              </a:spcAft>
              <a:buSzPts val="1000"/>
              <a:buNone/>
            </a:pPr>
            <a:endParaRPr dirty="0"/>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a:t>
            </a:r>
          </a:p>
          <a:p>
            <a:pPr marL="27940" lvl="0" indent="0" algn="l" rtl="0">
              <a:spcBef>
                <a:spcPts val="0"/>
              </a:spcBef>
              <a:spcAft>
                <a:spcPts val="0"/>
              </a:spcAft>
              <a:buSzPts val="1000"/>
              <a:buNone/>
            </a:pPr>
            <a:r>
              <a:rPr lang="en-US" dirty="0"/>
              <a:t>The week was highly productive but also had its share of challenges. I made significant progress across Tasks 5, 6, 7, and 8, achieved great results in Kaggle, and improved my understanding of inference and pipeline-building. However, debugging overfitting issues took a lot of time, and there’s still much to finalize for the remaining tasks.</a:t>
            </a:r>
            <a:endParaRPr kumimoji="0" lang="en-150" altLang="en-150" sz="1000" b="0" i="0" u="none" strike="noStrike" cap="none" normalizeH="0" baseline="0" dirty="0">
              <a:ln>
                <a:noFill/>
              </a:ln>
              <a:solidFill>
                <a:schemeClr val="tx1"/>
              </a:solidFill>
              <a:effectLst/>
              <a:latin typeface="Arial" panose="020B0604020202020204" pitchFamily="34" charset="0"/>
            </a:endParaRPr>
          </a:p>
          <a:p>
            <a:pPr marL="182880" lvl="0" indent="-154940" algn="l" rtl="0">
              <a:spcBef>
                <a:spcPts val="0"/>
              </a:spcBef>
              <a:spcAft>
                <a:spcPts val="0"/>
              </a:spcAft>
              <a:buSzPts val="1000"/>
              <a:buChar char="●"/>
            </a:pPr>
            <a:r>
              <a:rPr lang="en" dirty="0"/>
              <a:t>What went well?</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lang="en" dirty="0"/>
              <a:t> </a:t>
            </a: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Increased the F1 score of Task 5 to 80 and improved image output quality.</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Successfully completed the pipelines for Tasks 6 and 7, integrating advanced logic and morphological operations.</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Finalized the Task 8 pipeline and made multiple submissions to Kaggle, reaching 5th place with a score of 4.</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Fixed inference code and transitioned to more efficient outputs, which greatly improved the workflow for later tasks.</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Collaborated with colleagues to refine logic and hyperparameter tuning, setting a strong foundation for Tasks 9, 10, and 11.</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Despite tight timelines, I was able to juggle debugging, development, and submission tasks effectively to produce tangible results. </a:t>
            </a:r>
            <a:endParaRPr lang="en-US" dirty="0">
              <a:solidFill>
                <a:schemeClr val="bg1"/>
              </a:solidFill>
              <a:latin typeface="Roboto" panose="02000000000000000000" pitchFamily="2" charset="0"/>
              <a:ea typeface="Roboto" panose="02000000000000000000" pitchFamily="2" charset="0"/>
              <a:cs typeface="Roboto" panose="02000000000000000000" pitchFamily="2" charset="0"/>
            </a:endParaRPr>
          </a:p>
          <a:p>
            <a:pPr marL="182880" lvl="0" indent="-154940" algn="l" rtl="0">
              <a:spcBef>
                <a:spcPts val="0"/>
              </a:spcBef>
              <a:spcAft>
                <a:spcPts val="0"/>
              </a:spcAft>
              <a:buSzPts val="1000"/>
              <a:buChar char="●"/>
            </a:pP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6</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3163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3"/>
          <p:cNvSpPr txBox="1">
            <a:spLocks noGrp="1"/>
          </p:cNvSpPr>
          <p:nvPr>
            <p:ph type="title"/>
          </p:nvPr>
        </p:nvSpPr>
        <p:spPr>
          <a:xfrm>
            <a:off x="182880" y="2926080"/>
            <a:ext cx="2743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To Use</a:t>
            </a:r>
            <a:endParaRPr/>
          </a:p>
          <a:p>
            <a:pPr marL="0" lvl="0" indent="0" algn="ctr" rtl="0">
              <a:spcBef>
                <a:spcPts val="0"/>
              </a:spcBef>
              <a:spcAft>
                <a:spcPts val="0"/>
              </a:spcAft>
              <a:buNone/>
            </a:pPr>
            <a:r>
              <a:rPr lang="en"/>
              <a:t>This Template</a:t>
            </a:r>
            <a:endParaRPr/>
          </a:p>
        </p:txBody>
      </p:sp>
      <p:sp>
        <p:nvSpPr>
          <p:cNvPr id="102" name="Google Shape;102;p13"/>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As a student at Breda University of Applied Sciences studying to become a professional, you are required to provide evidence that demonstrates your professional learning and growth during the block. This template is intended to provide you with a well-structured and </a:t>
            </a:r>
            <a:r>
              <a:rPr lang="en" err="1"/>
              <a:t>organised</a:t>
            </a:r>
            <a:r>
              <a:rPr lang="en"/>
              <a:t> format for doing this effectively. Keep in mind that certain competencies may require you to update your evidence every week, and others may have only be relevant during a particular week or two.</a:t>
            </a:r>
            <a:endParaRPr/>
          </a:p>
          <a:p>
            <a:pPr marL="0" lvl="0" indent="0" algn="l" rtl="0">
              <a:spcBef>
                <a:spcPts val="800"/>
              </a:spcBef>
              <a:spcAft>
                <a:spcPts val="0"/>
              </a:spcAft>
              <a:buNone/>
            </a:pPr>
            <a:endParaRPr/>
          </a:p>
          <a:p>
            <a:pPr marL="0" lvl="0" indent="0" algn="l" rtl="0">
              <a:spcBef>
                <a:spcPts val="800"/>
              </a:spcBef>
              <a:spcAft>
                <a:spcPts val="0"/>
              </a:spcAft>
              <a:buNone/>
            </a:pPr>
            <a:r>
              <a:rPr lang="en"/>
              <a:t>With the evidence you present here teachers should get a clear and comprehensive overview of your progress, how you’ve engaged with feedback, as well as your general attitude and performance as a student and as an aspiring professional developer.</a:t>
            </a:r>
            <a:endParaRPr/>
          </a:p>
          <a:p>
            <a:pPr marL="0" lvl="0" indent="0" algn="l" rtl="0">
              <a:spcBef>
                <a:spcPts val="800"/>
              </a:spcBef>
              <a:spcAft>
                <a:spcPts val="0"/>
              </a:spcAft>
              <a:buNone/>
            </a:pPr>
            <a:endParaRPr/>
          </a:p>
          <a:p>
            <a:pPr marL="0" lvl="0" indent="0" algn="l" rtl="0">
              <a:spcBef>
                <a:spcPts val="800"/>
              </a:spcBef>
              <a:spcAft>
                <a:spcPts val="0"/>
              </a:spcAft>
              <a:buNone/>
            </a:pPr>
            <a:r>
              <a:rPr lang="en"/>
              <a:t>Note that number and size of text boxes and how they are organized on each slide may be modified as needed. It is up to you to decide what layout is most effective for the content you are providing. You may also add slides if needed, but try to be as economical as possible, i.e. quality over quantity. Focus on the things that are the most significant and meaningful.</a:t>
            </a:r>
            <a:endParaRPr/>
          </a:p>
          <a:p>
            <a:pPr marL="0" lvl="0" indent="0" algn="l" rtl="0">
              <a:spcBef>
                <a:spcPts val="800"/>
              </a:spcBef>
              <a:spcAft>
                <a:spcPts val="0"/>
              </a:spcAft>
              <a:buNone/>
            </a:pPr>
            <a:endParaRPr/>
          </a:p>
          <a:p>
            <a:pPr marL="0" lvl="0" indent="0" algn="l" rtl="0">
              <a:spcBef>
                <a:spcPts val="800"/>
              </a:spcBef>
              <a:spcAft>
                <a:spcPts val="800"/>
              </a:spcAft>
              <a:buNone/>
            </a:pPr>
            <a:r>
              <a:rPr lang="en"/>
              <a:t>You are also free to stylise this template to improve the graphic design and visual appeal, but please remember its purpose: to provide evidence of your progress towards becoming a professional developer. Changes should only enhance and extend the information, and may never subtract. I.e. do not delete anything or change the order of things. If in doubt, seek approval from your teachers!</a:t>
            </a:r>
            <a:endParaRPr/>
          </a:p>
        </p:txBody>
      </p:sp>
      <p:pic>
        <p:nvPicPr>
          <p:cNvPr id="1026" name="Picture 2" descr="Artificial intelligence brain">
            <a:extLst>
              <a:ext uri="{FF2B5EF4-FFF2-40B4-BE49-F238E27FC236}">
                <a16:creationId xmlns:a16="http://schemas.microsoft.com/office/drawing/2014/main" id="{31E76062-B307-B28D-6D09-6AB7455F1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4" y="453863"/>
            <a:ext cx="3102126" cy="16152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a:extLst>
            <a:ext uri="{FF2B5EF4-FFF2-40B4-BE49-F238E27FC236}">
              <a16:creationId xmlns:a16="http://schemas.microsoft.com/office/drawing/2014/main" id="{67036F4A-6033-43A4-EF6F-C3792E0B15B2}"/>
            </a:ext>
          </a:extLst>
        </p:cNvPr>
        <p:cNvGrpSpPr/>
        <p:nvPr/>
      </p:nvGrpSpPr>
      <p:grpSpPr>
        <a:xfrm>
          <a:off x="0" y="0"/>
          <a:ext cx="0" cy="0"/>
          <a:chOff x="0" y="0"/>
          <a:chExt cx="0" cy="0"/>
        </a:xfrm>
      </p:grpSpPr>
      <p:sp>
        <p:nvSpPr>
          <p:cNvPr id="223" name="Google Shape;223;p26">
            <a:extLst>
              <a:ext uri="{FF2B5EF4-FFF2-40B4-BE49-F238E27FC236}">
                <a16:creationId xmlns:a16="http://schemas.microsoft.com/office/drawing/2014/main" id="{05BAC828-47D9-E205-1755-1A99D4545A00}"/>
              </a:ext>
            </a:extLst>
          </p:cNvPr>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6</a:t>
            </a:r>
            <a:r>
              <a:rPr lang="en"/>
              <a:t> - Log</a:t>
            </a:r>
            <a:endParaRPr/>
          </a:p>
        </p:txBody>
      </p:sp>
      <p:sp>
        <p:nvSpPr>
          <p:cNvPr id="224" name="Google Shape;224;p26">
            <a:extLst>
              <a:ext uri="{FF2B5EF4-FFF2-40B4-BE49-F238E27FC236}">
                <a16:creationId xmlns:a16="http://schemas.microsoft.com/office/drawing/2014/main" id="{49663FAA-0B68-F772-FBA2-6ADCC2E1A8FD}"/>
              </a:ext>
            </a:extLst>
          </p:cNvPr>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a:extLst>
              <a:ext uri="{FF2B5EF4-FFF2-40B4-BE49-F238E27FC236}">
                <a16:creationId xmlns:a16="http://schemas.microsoft.com/office/drawing/2014/main" id="{E3B9B65F-1952-9056-DCEC-728EC509AB61}"/>
              </a:ext>
            </a:extLst>
          </p:cNvPr>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a:extLst>
              <a:ext uri="{FF2B5EF4-FFF2-40B4-BE49-F238E27FC236}">
                <a16:creationId xmlns:a16="http://schemas.microsoft.com/office/drawing/2014/main" id="{34A2F9DA-F941-0B85-4F49-346E74AB1148}"/>
              </a:ext>
            </a:extLst>
          </p:cNvPr>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dirty="0"/>
              <a:t>What have you actually been able to do? </a:t>
            </a:r>
            <a:endParaRPr kumimoji="0" lang="en-US" altLang="en-150" sz="1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Achieved an F1 score of 80 in the second iteration of Task 5 model training, significantly improving image outputs.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Fixed inference code issues and transitioned to more workable outputs, which led to better results in subsequent steps.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Completed and optimized the pipelines for Tasks 6 and 7, including logic for summarizing branch-top data and refining operations with morphological techniques.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Successfully built and finalized the pipeline for Task 8, submitting multiple iterations to Kaggle, with the best submission achieving 5th place and a score of 4.</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Initiated progress on Task 9 by building foundational understanding and advancing preprocessing steps.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Made advancements in hyperparameter tuning for future tasks by collaborating with a colleague to leverage existing resources effectively.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150" dirty="0">
              <a:solidFill>
                <a:schemeClr val="bg1"/>
              </a:solidFill>
              <a:latin typeface="Roboto" panose="02000000000000000000" pitchFamily="2" charset="0"/>
              <a:ea typeface="Roboto" panose="02000000000000000000" pitchFamily="2" charset="0"/>
              <a:cs typeface="Roboto" panose="020000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endParaRPr>
          </a:p>
          <a:p>
            <a:pPr marL="0" indent="0" eaLnBrk="0" fontAlgn="base" hangingPunct="0">
              <a:lnSpc>
                <a:spcPct val="100000"/>
              </a:lnSpc>
              <a:spcBef>
                <a:spcPct val="0"/>
              </a:spcBef>
              <a:spcAft>
                <a:spcPct val="0"/>
              </a:spcAft>
              <a:buClrTx/>
              <a:buSzTx/>
              <a:buFontTx/>
              <a:buChar char="•"/>
            </a:pPr>
            <a:r>
              <a:rPr lang="en" dirty="0"/>
              <a:t>What could be added as an Action point looking forward to next week?</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150" altLang="en-150" sz="1000" b="0" i="0" u="none" strike="noStrike" cap="none" normalizeH="0" baseline="0" dirty="0">
              <a:ln>
                <a:noFill/>
              </a:ln>
              <a:solidFill>
                <a:schemeClr val="tx1"/>
              </a:solidFill>
              <a:effectLst/>
              <a:latin typeface="Arial" panose="020B0604020202020204" pitchFamily="34" charset="0"/>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Fully finalize Tasks 9, 10, and 11 with clear benchmarks and priorities.</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Further optimize training and debugging processes to reduce delays and improve results.</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Consolidate all progress into a cohesive workflow to avoid backlogs in later stages.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endParaRPr>
          </a:p>
          <a:p>
            <a:pPr marL="182880" lvl="0" indent="-154940" algn="l" rtl="0">
              <a:spcBef>
                <a:spcPts val="0"/>
              </a:spcBef>
              <a:spcAft>
                <a:spcPts val="0"/>
              </a:spcAft>
              <a:buSzPts val="1000"/>
              <a:buChar char="●"/>
            </a:pPr>
            <a:endParaRPr lang="en-US" dirty="0"/>
          </a:p>
          <a:p>
            <a:pPr marL="182880" lvl="0" indent="-154940" algn="l" rtl="0">
              <a:spcBef>
                <a:spcPts val="0"/>
              </a:spcBef>
              <a:spcAft>
                <a:spcPts val="0"/>
              </a:spcAft>
              <a:buSzPts val="1000"/>
              <a:buChar char="●"/>
            </a:pPr>
            <a:endParaRPr lang="en-US" dirty="0"/>
          </a:p>
        </p:txBody>
      </p:sp>
      <p:sp>
        <p:nvSpPr>
          <p:cNvPr id="227" name="Google Shape;227;p26">
            <a:extLst>
              <a:ext uri="{FF2B5EF4-FFF2-40B4-BE49-F238E27FC236}">
                <a16:creationId xmlns:a16="http://schemas.microsoft.com/office/drawing/2014/main" id="{9691F63B-1104-799A-C3E9-D3A9DDCEA2EA}"/>
              </a:ext>
            </a:extLst>
          </p:cNvPr>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didn’t go so well?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150" altLang="en-150" sz="1000" b="0" i="0" u="none" strike="noStrike" cap="none" normalizeH="0" baseline="0" dirty="0">
              <a:ln>
                <a:noFill/>
              </a:ln>
              <a:solidFill>
                <a:schemeClr val="tx1"/>
              </a:solidFill>
              <a:effectLst/>
              <a:latin typeface="Arial" panose="020B0604020202020204" pitchFamily="34" charset="0"/>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150" altLang="en-15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Spent an entire day just to understand that my inference code was overfitting, which delayed other work.</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Long training times for models limited the number of iterations I could perform for further improvement.</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Still behind on fully integrating Tasks 9, 10, and 11, which will require focused attention next week. </a:t>
            </a:r>
          </a:p>
          <a:p>
            <a:pPr marL="182880" lvl="0" indent="-154940" algn="l" rtl="0">
              <a:spcBef>
                <a:spcPts val="0"/>
              </a:spcBef>
              <a:spcAft>
                <a:spcPts val="0"/>
              </a:spcAft>
              <a:buSzPts val="1000"/>
              <a:buChar char="●"/>
            </a:pPr>
            <a:endParaRPr dirty="0">
              <a:solidFill>
                <a:schemeClr val="bg1"/>
              </a:solidFill>
              <a:latin typeface="Roboto" panose="02000000000000000000" pitchFamily="2" charset="0"/>
              <a:ea typeface="Roboto" panose="02000000000000000000" pitchFamily="2" charset="0"/>
              <a:cs typeface="Roboto" panose="02000000000000000000" pitchFamily="2" charset="0"/>
            </a:endParaRPr>
          </a:p>
          <a:p>
            <a:pPr marL="182880" indent="-154940"/>
            <a:r>
              <a:rPr lang="en" dirty="0"/>
              <a:t>What did you learn?</a:t>
            </a:r>
          </a:p>
          <a:p>
            <a:pPr marL="27940" indent="0">
              <a:buNone/>
            </a:pPr>
            <a:r>
              <a:rPr lang="en-US" dirty="0"/>
              <a:t>I learned how to effectively debug and refine inference code to address overfitting issues. Additionally, I gained valuable experience in optimizing pipelines and developing competition-ready solutions, which contributed to measurable progress across multiple tasks.</a:t>
            </a:r>
            <a:endParaRPr lang="en" dirty="0"/>
          </a:p>
          <a:p>
            <a:pPr marL="182880" indent="-154940"/>
            <a:r>
              <a:rPr lang="en" dirty="0"/>
              <a:t>How did your efforts in applying iterative critical thinking this week contribute to improving your approach to the project? (ILO 2.6)</a:t>
            </a:r>
          </a:p>
          <a:p>
            <a:pPr marL="27940" indent="0">
              <a:buNone/>
            </a:pPr>
            <a:r>
              <a:rPr lang="en-US" dirty="0"/>
              <a:t>Iterative critical thinking played a pivotal role in the skeletonization and branch-top summarization logic, which directly contributed to achieving a high score on the Kaggle leaderboard. Refining these aspects ensured more accurate outputs, ultimately boosting the model's performance and placing me in 5th place.</a:t>
            </a:r>
            <a:endParaRPr lang="en" dirty="0"/>
          </a:p>
          <a:p>
            <a:pPr marL="182880" indent="-154940"/>
            <a:endParaRPr lang="en" dirty="0"/>
          </a:p>
        </p:txBody>
      </p:sp>
      <p:sp>
        <p:nvSpPr>
          <p:cNvPr id="228" name="Google Shape;228;p26">
            <a:extLst>
              <a:ext uri="{FF2B5EF4-FFF2-40B4-BE49-F238E27FC236}">
                <a16:creationId xmlns:a16="http://schemas.microsoft.com/office/drawing/2014/main" id="{7D0259D6-A1E3-F592-9D8A-210D9FE3F741}"/>
              </a:ext>
            </a:extLst>
          </p:cNvPr>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a:extLst>
              <a:ext uri="{FF2B5EF4-FFF2-40B4-BE49-F238E27FC236}">
                <a16:creationId xmlns:a16="http://schemas.microsoft.com/office/drawing/2014/main" id="{C09E1879-BDB0-A02F-28D4-761B94146728}"/>
              </a:ext>
            </a:extLst>
          </p:cNvPr>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6</a:t>
            </a:r>
            <a:endParaRPr/>
          </a:p>
        </p:txBody>
      </p:sp>
      <p:sp>
        <p:nvSpPr>
          <p:cNvPr id="230" name="Google Shape;230;p26">
            <a:extLst>
              <a:ext uri="{FF2B5EF4-FFF2-40B4-BE49-F238E27FC236}">
                <a16:creationId xmlns:a16="http://schemas.microsoft.com/office/drawing/2014/main" id="{E32C564B-8366-3E71-6CA0-17361D3B6244}"/>
              </a:ext>
            </a:extLst>
          </p:cNvPr>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98288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6</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r>
              <a:rPr lang="en-US" b="1" dirty="0"/>
              <a:t>[</a:t>
            </a:r>
            <a:r>
              <a:rPr lang="en-US" b="1" dirty="0" err="1"/>
              <a:t>Panayotis</a:t>
            </a:r>
            <a:r>
              <a:rPr lang="en-US" b="1" dirty="0"/>
              <a:t>] Feedback</a:t>
            </a:r>
            <a:br>
              <a:rPr lang="en-US" dirty="0"/>
            </a:br>
            <a:r>
              <a:rPr lang="en-US" dirty="0"/>
              <a:t>"Great job!"</a:t>
            </a:r>
          </a:p>
          <a:p>
            <a:r>
              <a:rPr lang="en-US" b="1" dirty="0"/>
              <a:t>[</a:t>
            </a:r>
            <a:r>
              <a:rPr lang="en-US" b="1" dirty="0" err="1"/>
              <a:t>Zsombo</a:t>
            </a:r>
            <a:r>
              <a:rPr lang="en-US" b="1" dirty="0"/>
              <a:t>] Feedback</a:t>
            </a:r>
            <a:br>
              <a:rPr lang="en-US" dirty="0"/>
            </a:br>
            <a:r>
              <a:rPr lang="en-US" dirty="0"/>
              <a:t>"Great job! We thought you weren’t going to make it, but you proved us wrong.“</a:t>
            </a:r>
          </a:p>
          <a:p>
            <a:endParaRPr lang="en-US" dirty="0"/>
          </a:p>
          <a:p>
            <a:r>
              <a:rPr lang="en-US" b="1" dirty="0"/>
              <a:t>Response</a:t>
            </a:r>
            <a:br>
              <a:rPr lang="en-US" dirty="0"/>
            </a:br>
            <a:r>
              <a:rPr lang="en-US" dirty="0"/>
              <a:t>Thank you! And as they say, "They hate us because they </a:t>
            </a:r>
            <a:r>
              <a:rPr lang="en-US" dirty="0" err="1"/>
              <a:t>ain't</a:t>
            </a:r>
            <a:r>
              <a:rPr lang="en-US" dirty="0"/>
              <a:t> us!" 😎</a:t>
            </a:r>
          </a:p>
          <a:p>
            <a:pPr marL="27940" lvl="0" indent="0" algn="l" rtl="0">
              <a:spcBef>
                <a:spcPts val="0"/>
              </a:spcBef>
              <a:spcAft>
                <a:spcPts val="0"/>
              </a:spcAft>
              <a:buSzPts val="1000"/>
              <a:buNone/>
            </a:pP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6</a:t>
            </a:r>
            <a:endParaRPr/>
          </a:p>
        </p:txBody>
      </p:sp>
      <p:sp>
        <p:nvSpPr>
          <p:cNvPr id="4" name="TextBox 3">
            <a:extLst>
              <a:ext uri="{FF2B5EF4-FFF2-40B4-BE49-F238E27FC236}">
                <a16:creationId xmlns:a16="http://schemas.microsoft.com/office/drawing/2014/main" id="{4AB08CE0-9533-DFE2-D89E-D9E289BD7CD8}"/>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23978758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7</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dirty="0"/>
              <a:t>Reflection</a:t>
            </a: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dirty="0"/>
              <a:t>What did you do?</a:t>
            </a: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US" dirty="0"/>
              <a:t>What goal(s) did you set for this week?</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150" altLang="en-150" sz="1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Fine-tune the controller for Task 9 and get it running smoothly.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Finalize and debug the wrapper for Task 10 while ensuring all dependencies were working.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Tackle Task 11 by making reinforcement learning (RL) functional, setting up callbacks, and training models.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Start working on Task 12 to fix and test the PID controller.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Improve my Kaggle submissions for Task 8 by tweaking the logic for specific sectors.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Get closer to completing Tasks 9, 10, and 11 while pushing for better performance overall. </a:t>
            </a:r>
          </a:p>
          <a:p>
            <a:pPr marL="199390" lvl="0" indent="-171450" algn="l" rtl="0">
              <a:spcBef>
                <a:spcPts val="0"/>
              </a:spcBef>
              <a:spcAft>
                <a:spcPts val="0"/>
              </a:spcAft>
              <a:buSzPts val="1000"/>
              <a:buFont typeface="Wingdings" panose="05000000000000000000" pitchFamily="2" charset="2"/>
              <a:buChar char="Ø"/>
            </a:pPr>
            <a:endParaRPr lang="en-US" dirty="0"/>
          </a:p>
          <a:p>
            <a:pPr marL="182880" lvl="0" indent="-154940" algn="l" rtl="0">
              <a:spcBef>
                <a:spcPts val="0"/>
              </a:spcBef>
              <a:spcAft>
                <a:spcPts val="0"/>
              </a:spcAft>
              <a:buSzPts val="1000"/>
              <a:buChar char="●"/>
            </a:pPr>
            <a:r>
              <a:rPr lang="en-US" dirty="0"/>
              <a:t>What have you actually been able to do? </a:t>
            </a:r>
            <a:r>
              <a:rPr lang="en-US" dirty="0">
                <a:highlight>
                  <a:srgbClr val="FF0000"/>
                </a:highlight>
              </a:rPr>
              <a:t>Next slide </a:t>
            </a:r>
          </a:p>
          <a:p>
            <a:pPr marL="27940" lvl="0" indent="0" algn="l" rtl="0">
              <a:spcBef>
                <a:spcPts val="0"/>
              </a:spcBef>
              <a:spcAft>
                <a:spcPts val="0"/>
              </a:spcAft>
              <a:buSzPts val="1000"/>
              <a:buNone/>
            </a:pPr>
            <a:endParaRPr lang="en-US" dirty="0"/>
          </a:p>
          <a:p>
            <a:pPr marL="182880" lvl="0" indent="-154940" algn="l" rtl="0">
              <a:spcBef>
                <a:spcPts val="0"/>
              </a:spcBef>
              <a:spcAft>
                <a:spcPts val="0"/>
              </a:spcAft>
              <a:buSzPts val="1000"/>
              <a:buChar char="●"/>
            </a:pPr>
            <a:r>
              <a:rPr lang="en-US" dirty="0"/>
              <a:t>Showcase the evidence of your progress (production artifacts, short descriptions-links-pictures animated gifs, etc.)</a:t>
            </a:r>
          </a:p>
          <a:p>
            <a:pPr>
              <a:buFont typeface="Arial" panose="020B0604020202020204" pitchFamily="34" charset="0"/>
              <a:buChar char="•"/>
            </a:pPr>
            <a:r>
              <a:rPr lang="en-US" dirty="0">
                <a:hlinkClick r:id="rId3"/>
              </a:rPr>
              <a:t>Simulation for Task 9</a:t>
            </a:r>
            <a:endParaRPr lang="en-US" dirty="0"/>
          </a:p>
          <a:p>
            <a:pPr>
              <a:buFont typeface="Arial" panose="020B0604020202020204" pitchFamily="34" charset="0"/>
              <a:buChar char="•"/>
            </a:pPr>
            <a:r>
              <a:rPr lang="en-US" dirty="0">
                <a:hlinkClick r:id="rId4"/>
              </a:rPr>
              <a:t>Wrapper Refinements - Task 10</a:t>
            </a:r>
            <a:endParaRPr lang="en-US" dirty="0"/>
          </a:p>
          <a:p>
            <a:pPr>
              <a:buFont typeface="Arial" panose="020B0604020202020204" pitchFamily="34" charset="0"/>
              <a:buChar char="•"/>
            </a:pPr>
            <a:r>
              <a:rPr lang="en-US" dirty="0">
                <a:hlinkClick r:id="rId5"/>
              </a:rPr>
              <a:t>Task 11 RL Implementation</a:t>
            </a:r>
            <a:endParaRPr lang="en-US" dirty="0"/>
          </a:p>
          <a:p>
            <a:pPr marL="182880" lvl="0" indent="-154940" algn="l" rtl="0">
              <a:spcBef>
                <a:spcPts val="0"/>
              </a:spcBef>
              <a:spcAft>
                <a:spcPts val="0"/>
              </a:spcAft>
              <a:buSzPts val="1000"/>
              <a:buChar char="●"/>
            </a:pPr>
            <a:endParaRPr lang="en-US" dirty="0"/>
          </a:p>
          <a:p>
            <a:pPr marL="27940" lvl="0" indent="0" algn="l" rtl="0">
              <a:spcBef>
                <a:spcPts val="0"/>
              </a:spcBef>
              <a:spcAft>
                <a:spcPts val="0"/>
              </a:spcAft>
              <a:buSzPts val="1000"/>
              <a:buNone/>
            </a:pPr>
            <a:endParaRPr lang="en-150"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7</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C61C36B7-71E5-8347-F2FC-8441C33EF41E}"/>
              </a:ext>
            </a:extLst>
          </p:cNvPr>
          <p:cNvSpPr>
            <a:spLocks noGrp="1"/>
          </p:cNvSpPr>
          <p:nvPr>
            <p:ph type="body" idx="3"/>
          </p:nvPr>
        </p:nvSpPr>
        <p:spPr/>
        <p:txBody>
          <a:bodyPr/>
          <a:lstStyle/>
          <a:p>
            <a:pPr marL="182880" indent="-154940"/>
            <a:r>
              <a:rPr lang="en-US" dirty="0"/>
              <a:t>How did the week go? </a:t>
            </a:r>
          </a:p>
          <a:p>
            <a:pPr marL="27940" indent="0">
              <a:buNone/>
            </a:pPr>
            <a:r>
              <a:rPr lang="en-US" dirty="0"/>
              <a:t>It was an intense week, but overall, it went well. I tackled a lot of complex tasks, from reinforcement learning and PID controller testing to wrapper debugging. Some moments were frustrating, like dealing with lengthy training times and dependency issues, but the sense of accomplishment kept me motivated. I also had a few wins, like making the RL work and resolving tricky controller issues.</a:t>
            </a:r>
            <a:endParaRPr lang="en-US" dirty="0">
              <a:solidFill>
                <a:srgbClr val="4285F4"/>
              </a:solidFill>
            </a:endParaRPr>
          </a:p>
          <a:p>
            <a:pPr marL="182880" indent="-154940"/>
            <a:r>
              <a:rPr lang="en-US" dirty="0"/>
              <a:t>What went well?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150" altLang="en-150" sz="1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 successfully fine-tuned the Task 9 controller, which now works smoothly after tweaking speed and step size parameters.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The wrapper for Task 10 came together nicely after I refined the logic and fixed some dependency issues.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In Task 11, I got the RL working, added callbacks to track reward functions, and trained models with updated learning rates.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Task 12 saw major progress as I fixed and tested the PID controller, resolving issues with the z-axis.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Despite a lot of effort, even though the Kaggle score for Task 8 didn’t improve, I refined the logic and can confidently say this is the best I can achieve with my current methods. </a:t>
            </a:r>
            <a:endParaRPr lang="en-US" dirty="0">
              <a:solidFill>
                <a:srgbClr val="4285F4"/>
              </a:solidFill>
            </a:endParaRPr>
          </a:p>
        </p:txBody>
      </p:sp>
    </p:spTree>
    <p:extLst>
      <p:ext uri="{BB962C8B-B14F-4D97-AF65-F5344CB8AC3E}">
        <p14:creationId xmlns:p14="http://schemas.microsoft.com/office/powerpoint/2010/main" val="9025466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2">
          <a:extLst>
            <a:ext uri="{FF2B5EF4-FFF2-40B4-BE49-F238E27FC236}">
              <a16:creationId xmlns:a16="http://schemas.microsoft.com/office/drawing/2014/main" id="{E296F886-5C38-D9EE-0B66-0C61E52D3472}"/>
            </a:ext>
          </a:extLst>
        </p:cNvPr>
        <p:cNvGrpSpPr/>
        <p:nvPr/>
      </p:nvGrpSpPr>
      <p:grpSpPr>
        <a:xfrm>
          <a:off x="0" y="0"/>
          <a:ext cx="0" cy="0"/>
          <a:chOff x="0" y="0"/>
          <a:chExt cx="0" cy="0"/>
        </a:xfrm>
      </p:grpSpPr>
      <p:sp>
        <p:nvSpPr>
          <p:cNvPr id="223" name="Google Shape;223;p26">
            <a:extLst>
              <a:ext uri="{FF2B5EF4-FFF2-40B4-BE49-F238E27FC236}">
                <a16:creationId xmlns:a16="http://schemas.microsoft.com/office/drawing/2014/main" id="{A27DBA22-A5CA-A1E2-AED6-5B81B9CBAF1D}"/>
              </a:ext>
            </a:extLst>
          </p:cNvPr>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7</a:t>
            </a:r>
            <a:r>
              <a:rPr lang="en"/>
              <a:t> - Log</a:t>
            </a:r>
            <a:endParaRPr/>
          </a:p>
        </p:txBody>
      </p:sp>
      <p:sp>
        <p:nvSpPr>
          <p:cNvPr id="224" name="Google Shape;224;p26">
            <a:extLst>
              <a:ext uri="{FF2B5EF4-FFF2-40B4-BE49-F238E27FC236}">
                <a16:creationId xmlns:a16="http://schemas.microsoft.com/office/drawing/2014/main" id="{822405A2-FE13-DCA2-34FB-928A2F9955CC}"/>
              </a:ext>
            </a:extLst>
          </p:cNvPr>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US" dirty="0"/>
              <a:t>Reflection</a:t>
            </a:r>
          </a:p>
        </p:txBody>
      </p:sp>
      <p:sp>
        <p:nvSpPr>
          <p:cNvPr id="225" name="Google Shape;225;p26">
            <a:extLst>
              <a:ext uri="{FF2B5EF4-FFF2-40B4-BE49-F238E27FC236}">
                <a16:creationId xmlns:a16="http://schemas.microsoft.com/office/drawing/2014/main" id="{7A066C14-7F37-7BD2-3BA3-90B15F33791D}"/>
              </a:ext>
            </a:extLst>
          </p:cNvPr>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indent="0">
              <a:spcAft>
                <a:spcPts val="800"/>
              </a:spcAft>
            </a:pPr>
            <a:r>
              <a:rPr lang="en-US" dirty="0"/>
              <a:t>What did you do?</a:t>
            </a:r>
          </a:p>
          <a:p>
            <a:pPr marL="0" lvl="0" indent="0" algn="l" rtl="0">
              <a:spcBef>
                <a:spcPts val="0"/>
              </a:spcBef>
              <a:spcAft>
                <a:spcPts val="800"/>
              </a:spcAft>
              <a:buNone/>
            </a:pPr>
            <a:endParaRPr lang="en-US" dirty="0"/>
          </a:p>
        </p:txBody>
      </p:sp>
      <p:sp>
        <p:nvSpPr>
          <p:cNvPr id="226" name="Google Shape;226;p26">
            <a:extLst>
              <a:ext uri="{FF2B5EF4-FFF2-40B4-BE49-F238E27FC236}">
                <a16:creationId xmlns:a16="http://schemas.microsoft.com/office/drawing/2014/main" id="{7E123FF6-D348-867E-E8A8-00D2130CC5DE}"/>
              </a:ext>
            </a:extLst>
          </p:cNvPr>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99390" lvl="0" indent="-171450" algn="l" rtl="0">
              <a:spcBef>
                <a:spcPts val="0"/>
              </a:spcBef>
              <a:spcAft>
                <a:spcPts val="0"/>
              </a:spcAft>
              <a:buSzPts val="1000"/>
              <a:buFont typeface="Wingdings" panose="05000000000000000000" pitchFamily="2" charset="2"/>
              <a:buChar char="Ø"/>
            </a:pPr>
            <a:endParaRPr lang="en-US" dirty="0"/>
          </a:p>
          <a:p>
            <a:pPr marL="182880" lvl="0" indent="-154940" algn="l" rtl="0">
              <a:spcBef>
                <a:spcPts val="0"/>
              </a:spcBef>
              <a:spcAft>
                <a:spcPts val="0"/>
              </a:spcAft>
              <a:buSzPts val="1000"/>
              <a:buChar char="●"/>
            </a:pPr>
            <a:r>
              <a:rPr lang="en-US" dirty="0"/>
              <a:t>What have you actually been able to do?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150" altLang="en-150" sz="1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 managed to fine-tune the controller for Task 9 by adjusting speed and step size, which made it run more smoothly.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In Task 10, I spent </a:t>
            </a: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much</a:t>
            </a: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 time working on the wrapper, tweaking the logic, and reviewing dependencies to </a:t>
            </a: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ensure</a:t>
            </a: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 everything was in place.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For Task 11, I made reinforcement learning functional, added callbacks to track the reward function, and trained multiple models with updated learning rates and parameters, some running up to 2 million steps.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 made good progress on Task 12 by fixing and testing the PID controller, </a:t>
            </a: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and </a:t>
            </a: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resolving some tricky z-axis issues.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For Task 8, I adjusted the logic for sector 5 to refine submissions, though the Kaggle score didn’t change.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I also caught up on previous learning logs and helped others while waiting for some of my tasks to run. </a:t>
            </a:r>
          </a:p>
          <a:p>
            <a:pPr marL="27940" lvl="0" indent="0" algn="l" rtl="0">
              <a:spcBef>
                <a:spcPts val="0"/>
              </a:spcBef>
              <a:spcAft>
                <a:spcPts val="0"/>
              </a:spcAft>
              <a:buSzPts val="1000"/>
              <a:buNone/>
            </a:pPr>
            <a:endParaRPr lang="en-US" dirty="0"/>
          </a:p>
        </p:txBody>
      </p:sp>
      <p:sp>
        <p:nvSpPr>
          <p:cNvPr id="228" name="Google Shape;228;p26">
            <a:extLst>
              <a:ext uri="{FF2B5EF4-FFF2-40B4-BE49-F238E27FC236}">
                <a16:creationId xmlns:a16="http://schemas.microsoft.com/office/drawing/2014/main" id="{DAC3CC8C-77A4-DAAC-2EEF-03F951DE8881}"/>
              </a:ext>
            </a:extLst>
          </p:cNvPr>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a:extLst>
              <a:ext uri="{FF2B5EF4-FFF2-40B4-BE49-F238E27FC236}">
                <a16:creationId xmlns:a16="http://schemas.microsoft.com/office/drawing/2014/main" id="{03F04B3C-D397-D5CE-625D-DAD2FB714FAC}"/>
              </a:ext>
            </a:extLst>
          </p:cNvPr>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7</a:t>
            </a:r>
            <a:endParaRPr/>
          </a:p>
        </p:txBody>
      </p:sp>
      <p:sp>
        <p:nvSpPr>
          <p:cNvPr id="230" name="Google Shape;230;p26">
            <a:extLst>
              <a:ext uri="{FF2B5EF4-FFF2-40B4-BE49-F238E27FC236}">
                <a16:creationId xmlns:a16="http://schemas.microsoft.com/office/drawing/2014/main" id="{CF3DB355-EDF9-DA81-2B79-6A3BFAF53B18}"/>
              </a:ext>
            </a:extLst>
          </p:cNvPr>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CD945C28-3D43-4992-9EF6-4261325B093B}"/>
              </a:ext>
            </a:extLst>
          </p:cNvPr>
          <p:cNvSpPr>
            <a:spLocks noGrp="1"/>
          </p:cNvSpPr>
          <p:nvPr>
            <p:ph type="body" idx="3"/>
          </p:nvPr>
        </p:nvSpPr>
        <p:spPr/>
        <p:txBody>
          <a:bodyPr/>
          <a:lstStyle/>
          <a:p>
            <a:pPr marL="182880" indent="-154940"/>
            <a:r>
              <a:rPr lang="en-US" dirty="0"/>
              <a:t>What didn’t go so well?</a:t>
            </a:r>
          </a:p>
          <a:p>
            <a:pPr marL="199390" indent="-171450">
              <a:buFont typeface="Wingdings" panose="05000000000000000000" pitchFamily="2" charset="2"/>
              <a:buChar char="§"/>
            </a:pPr>
            <a:r>
              <a:rPr lang="en-US" dirty="0"/>
              <a:t>Everything went smoothly even though I had some issues with the controller</a:t>
            </a:r>
            <a:endParaRPr lang="en-US" dirty="0">
              <a:solidFill>
                <a:srgbClr val="4285F4"/>
              </a:solidFill>
            </a:endParaRPr>
          </a:p>
          <a:p>
            <a:pPr marL="182880" indent="-154940"/>
            <a:r>
              <a:rPr lang="en-US" dirty="0"/>
              <a:t>What did you learn?</a:t>
            </a:r>
          </a:p>
          <a:p>
            <a:pPr marL="27940" indent="0">
              <a:buNone/>
            </a:pPr>
            <a:r>
              <a:rPr lang="en-US" dirty="0"/>
              <a:t>I also learned a lot about reinforcement learning, callbacks, and debugging controllers. Collaboration was another key takeaway, as helping others gave me a fresh perspective on some of my own tasks.</a:t>
            </a:r>
            <a:endParaRPr lang="en-US" dirty="0">
              <a:solidFill>
                <a:srgbClr val="4285F4"/>
              </a:solidFill>
            </a:endParaRPr>
          </a:p>
          <a:p>
            <a:pPr marL="182880" indent="-154940"/>
            <a:r>
              <a:rPr lang="en-US" dirty="0"/>
              <a:t>How did your efforts in applying iterative critical thinking this week contribute to improving your approach to the project? (ILO 2.6)</a:t>
            </a:r>
          </a:p>
          <a:p>
            <a:pPr marL="27940" indent="0">
              <a:buNone/>
            </a:pPr>
            <a:r>
              <a:rPr lang="en-US" dirty="0">
                <a:solidFill>
                  <a:schemeClr val="bg1"/>
                </a:solidFill>
              </a:rPr>
              <a:t>Overall made a great progress this week with my best iteration in Task 10 changing the wrapper logic to have more simple reward function.</a:t>
            </a:r>
          </a:p>
          <a:p>
            <a:pPr marL="27940" indent="0">
              <a:buNone/>
            </a:pPr>
            <a:r>
              <a:rPr lang="en-US" dirty="0">
                <a:solidFill>
                  <a:schemeClr val="bg1"/>
                </a:solidFill>
              </a:rPr>
              <a:t>Also the fine tunning of hyperparameters of the PID helped with getting the best accuracy possible </a:t>
            </a:r>
          </a:p>
          <a:p>
            <a:pPr marL="182880" indent="-154940"/>
            <a:r>
              <a:rPr lang="en-US" dirty="0"/>
              <a:t>What could be added as an Action point looking forward to next week?</a:t>
            </a:r>
          </a:p>
          <a:p>
            <a:pPr marL="199390" indent="-171450">
              <a:buFont typeface="Wingdings" panose="05000000000000000000" pitchFamily="2" charset="2"/>
              <a:buChar char="Ø"/>
            </a:pPr>
            <a:r>
              <a:rPr lang="en-US" dirty="0"/>
              <a:t>Finish my presentation </a:t>
            </a:r>
          </a:p>
          <a:p>
            <a:pPr marL="199390" indent="-171450">
              <a:buFont typeface="Wingdings" panose="05000000000000000000" pitchFamily="2" charset="2"/>
              <a:buChar char="Ø"/>
            </a:pPr>
            <a:r>
              <a:rPr lang="en-US" dirty="0"/>
              <a:t>Do Task 13 on any PID or RL </a:t>
            </a:r>
          </a:p>
          <a:p>
            <a:pPr marL="199390" indent="-171450">
              <a:buFont typeface="Wingdings" panose="05000000000000000000" pitchFamily="2" charset="2"/>
              <a:buChar char="Ø"/>
            </a:pPr>
            <a:r>
              <a:rPr lang="en-US" dirty="0"/>
              <a:t>Finish Evidencing </a:t>
            </a:r>
          </a:p>
          <a:p>
            <a:pPr marL="199390" indent="-171450">
              <a:buFont typeface="Wingdings" panose="05000000000000000000" pitchFamily="2" charset="2"/>
              <a:buChar char="Ø"/>
            </a:pPr>
            <a:endParaRPr lang="en-US" dirty="0"/>
          </a:p>
        </p:txBody>
      </p:sp>
      <p:pic>
        <p:nvPicPr>
          <p:cNvPr id="4" name="2025-01-23 06-26-58 Task_9">
            <a:hlinkClick r:id="" action="ppaction://media"/>
            <a:extLst>
              <a:ext uri="{FF2B5EF4-FFF2-40B4-BE49-F238E27FC236}">
                <a16:creationId xmlns:a16="http://schemas.microsoft.com/office/drawing/2014/main" id="{6E07E98C-AFBC-9C39-06BA-D289E06714F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28875" y="3719945"/>
            <a:ext cx="1902907" cy="1423555"/>
          </a:xfrm>
          <a:prstGeom prst="rect">
            <a:avLst/>
          </a:prstGeom>
        </p:spPr>
      </p:pic>
    </p:spTree>
    <p:extLst>
      <p:ext uri="{BB962C8B-B14F-4D97-AF65-F5344CB8AC3E}">
        <p14:creationId xmlns:p14="http://schemas.microsoft.com/office/powerpoint/2010/main" val="4064894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7</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dirty="0"/>
              <a:t>Ron Tabuchov</a:t>
            </a:r>
            <a:r>
              <a:rPr lang="en" dirty="0"/>
              <a:t> Feedback</a:t>
            </a:r>
            <a:endParaRPr dirty="0"/>
          </a:p>
          <a:p>
            <a:pPr marL="0" lvl="0" indent="0" algn="l" rtl="0">
              <a:spcBef>
                <a:spcPts val="800"/>
              </a:spcBef>
              <a:spcAft>
                <a:spcPts val="800"/>
              </a:spcAft>
              <a:buNone/>
            </a:pPr>
            <a:r>
              <a:rPr lang="en" dirty="0"/>
              <a:t>Response: We need to keep going the block is not finished yet. </a:t>
            </a: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7</a:t>
            </a:r>
            <a:endParaRPr/>
          </a:p>
        </p:txBody>
      </p:sp>
      <p:sp>
        <p:nvSpPr>
          <p:cNvPr id="4" name="TextBox 3">
            <a:extLst>
              <a:ext uri="{FF2B5EF4-FFF2-40B4-BE49-F238E27FC236}">
                <a16:creationId xmlns:a16="http://schemas.microsoft.com/office/drawing/2014/main" id="{8058A61B-E4F8-64BA-11B4-82E7C0FE3D5C}"/>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6282947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8</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Begin and make significant progress on Task 13, including building a computer vision (CV) pipeline and PID controller.</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Finalize and deliver Task 15 by preparing and presenting a solid presentation.</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Wrap up all evidencing and learning logs to ensure my documentation was complete. </a:t>
            </a:r>
            <a:endParaRPr dirty="0"/>
          </a:p>
          <a:p>
            <a:pPr marL="182880" lvl="0" indent="-154940" algn="l" rtl="0">
              <a:spcBef>
                <a:spcPts val="0"/>
              </a:spcBef>
              <a:spcAft>
                <a:spcPts val="0"/>
              </a:spcAft>
              <a:buSzPts val="1000"/>
              <a:buChar char="●"/>
            </a:pPr>
            <a:r>
              <a:rPr lang="en" dirty="0"/>
              <a:t>What have you actually been able to do? </a:t>
            </a:r>
            <a:endParaRPr kumimoji="0" lang="en-150" altLang="en-150" sz="1000" b="0" i="0" u="none" strike="noStrike" cap="none" normalizeH="0" baseline="0" dirty="0">
              <a:ln>
                <a:noFill/>
              </a:ln>
              <a:solidFill>
                <a:schemeClr val="tx1"/>
              </a:solidFill>
              <a:effectLst/>
              <a:latin typeface="Arial" panose="020B0604020202020204" pitchFamily="34" charset="0"/>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Submitted my final Kaggle submission for Task 8 and achieved 7th place on the public leaderboard, which I reviewed with my colleagues.</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Worked extensively on Task 13 by creating a CV pipeline class and successfully implementing a PID controller. While the RL integration faced some challenges, progress was made.</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Completed and presented Task 15, receiving positive feedback from Jason, who suggested adding more error analysis.</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Finished </a:t>
            </a:r>
            <a:r>
              <a:rPr kumimoji="0" lang="en-US"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evidence</a:t>
            </a: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 and learning logs for the block.</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Participated in the final meeting and watched other presentations, gaining insights and inspiration. </a:t>
            </a:r>
          </a:p>
          <a:p>
            <a:pPr marL="0" marR="0" lvl="0" indent="0" algn="l" defTabSz="914400" rtl="0" eaLnBrk="0" fontAlgn="base" latinLnBrk="0" hangingPunct="0">
              <a:lnSpc>
                <a:spcPct val="100000"/>
              </a:lnSpc>
              <a:spcBef>
                <a:spcPct val="0"/>
              </a:spcBef>
              <a:spcAft>
                <a:spcPct val="0"/>
              </a:spcAft>
              <a:buClrTx/>
              <a:buSzTx/>
              <a:buFontTx/>
              <a:buChar char="•"/>
              <a:tabLst/>
            </a:pPr>
            <a:r>
              <a:rPr lang="en-US" dirty="0"/>
              <a:t>Evidence:</a:t>
            </a:r>
            <a:br>
              <a:rPr lang="en-US" dirty="0"/>
            </a:br>
            <a:r>
              <a:rPr kumimoji="0" lang="en-150" altLang="en-150" sz="1000" b="0" i="0" u="none" strike="noStrike" cap="none" normalizeH="0" baseline="0" dirty="0">
                <a:ln>
                  <a:noFill/>
                </a:ln>
                <a:solidFill>
                  <a:schemeClr val="tx1"/>
                </a:solidFill>
                <a:effectLst/>
                <a:latin typeface="Arial" panose="020B0604020202020204" pitchFamily="34" charset="0"/>
                <a:hlinkClick r:id="rId3"/>
              </a:rPr>
              <a:t>Task 13 CV Pipeline</a:t>
            </a:r>
            <a:endParaRPr kumimoji="0" lang="en-150" altLang="en-150" sz="1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tx1"/>
                </a:solidFill>
                <a:effectLst/>
                <a:latin typeface="Arial" panose="020B0604020202020204" pitchFamily="34" charset="0"/>
                <a:hlinkClick r:id="rId4"/>
              </a:rPr>
              <a:t>Task 13 PID Controller</a:t>
            </a:r>
            <a:endParaRPr kumimoji="0" lang="en-150" altLang="en-150" sz="1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0" i="0" u="none" strike="noStrike" cap="none" normalizeH="0" baseline="0" dirty="0">
                <a:ln>
                  <a:noFill/>
                </a:ln>
                <a:solidFill>
                  <a:schemeClr val="tx1"/>
                </a:solidFill>
                <a:effectLst/>
                <a:latin typeface="Arial" panose="020B0604020202020204" pitchFamily="34" charset="0"/>
                <a:hlinkClick r:id="rId5"/>
              </a:rPr>
              <a:t>Task 15 Presentation</a:t>
            </a:r>
            <a:r>
              <a:rPr kumimoji="0" lang="en-150" altLang="en-150" sz="1000" b="0" i="0" u="none" strike="noStrike" cap="none" normalizeH="0" baseline="0" dirty="0">
                <a:ln>
                  <a:noFill/>
                </a:ln>
                <a:solidFill>
                  <a:schemeClr val="tx1"/>
                </a:solidFill>
                <a:effectLst/>
                <a:latin typeface="Arial" panose="020B0604020202020204" pitchFamily="34" charset="0"/>
              </a:rPr>
              <a:t> </a:t>
            </a:r>
          </a:p>
          <a:p>
            <a:pPr marL="27940" lvl="0" indent="0" algn="l" rtl="0">
              <a:spcBef>
                <a:spcPts val="0"/>
              </a:spcBef>
              <a:spcAft>
                <a:spcPts val="0"/>
              </a:spcAft>
              <a:buSzPts val="1000"/>
              <a:buNone/>
            </a:pP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8</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A9F39D65-C4E1-AFE2-DF5A-85A6D2151577}"/>
              </a:ext>
            </a:extLst>
          </p:cNvPr>
          <p:cNvSpPr>
            <a:spLocks noGrp="1"/>
          </p:cNvSpPr>
          <p:nvPr>
            <p:ph type="body" idx="3"/>
          </p:nvPr>
        </p:nvSpPr>
        <p:spPr/>
        <p:txBody>
          <a:bodyPr/>
          <a:lstStyle/>
          <a:p>
            <a:pPr marL="182880" indent="-154940"/>
            <a:r>
              <a:rPr lang="en-US" dirty="0"/>
              <a:t>How did the week go? </a:t>
            </a:r>
          </a:p>
          <a:p>
            <a:pPr marL="27940" indent="0">
              <a:buNone/>
            </a:pPr>
            <a:r>
              <a:rPr lang="en-US" dirty="0"/>
              <a:t>The week went well overall, with solid progress made on multiple tasks. While I faced some difficulties with the RL aspect of Task 13, I was able to finish the CV pipeline and PID controller. The presentation went smoothly, and the feedback was positive. Watching other presentations and participating in the final wrap-up gave me closure for the block.</a:t>
            </a:r>
            <a:endParaRPr lang="en-US" dirty="0">
              <a:solidFill>
                <a:srgbClr val="4285F4"/>
              </a:solidFill>
            </a:endParaRPr>
          </a:p>
          <a:p>
            <a:pPr marL="182880" indent="-154940"/>
            <a:r>
              <a:rPr lang="en-US" dirty="0"/>
              <a:t>What went well? </a:t>
            </a:r>
          </a:p>
          <a:p>
            <a:pPr>
              <a:buFont typeface="Wingdings" panose="05000000000000000000" pitchFamily="2" charset="2"/>
              <a:buChar char="ü"/>
            </a:pPr>
            <a:r>
              <a:rPr lang="en-US" dirty="0"/>
              <a:t>Achieved 7th place on the Kaggle leaderboard, which was a proud moment for me.</a:t>
            </a:r>
          </a:p>
          <a:p>
            <a:pPr>
              <a:buFont typeface="Wingdings" panose="05000000000000000000" pitchFamily="2" charset="2"/>
              <a:buChar char="ü"/>
            </a:pPr>
            <a:r>
              <a:rPr lang="en-US" dirty="0"/>
              <a:t>Successfully created and implemented a CV pipeline class for Task 13, making my PID controller more efficient.</a:t>
            </a:r>
          </a:p>
          <a:p>
            <a:pPr>
              <a:buFont typeface="Wingdings" panose="05000000000000000000" pitchFamily="2" charset="2"/>
              <a:buChar char="ü"/>
            </a:pPr>
            <a:r>
              <a:rPr lang="en-US" dirty="0"/>
              <a:t>Finalized the presentation for Task 15, which was well-received.</a:t>
            </a:r>
          </a:p>
          <a:p>
            <a:pPr>
              <a:buFont typeface="Wingdings" panose="05000000000000000000" pitchFamily="2" charset="2"/>
              <a:buChar char="ü"/>
            </a:pPr>
            <a:r>
              <a:rPr lang="en-US" dirty="0"/>
              <a:t>Managed to stay on track with evidencing and learning logs despite the busy schedule.</a:t>
            </a:r>
            <a:endParaRPr lang="en-US" dirty="0">
              <a:solidFill>
                <a:srgbClr val="4285F4"/>
              </a:solidFill>
            </a:endParaRPr>
          </a:p>
          <a:p>
            <a:pPr marL="182880" indent="-154940"/>
            <a:r>
              <a:rPr lang="en-US" dirty="0"/>
              <a:t>What didn’t go so well? </a:t>
            </a:r>
          </a:p>
          <a:p>
            <a:pPr marL="27940" indent="0">
              <a:buNone/>
            </a:pPr>
            <a:r>
              <a:rPr lang="en-US" dirty="0"/>
              <a:t>Encountered some issues with the RL integration in Task 13 due to inconsistencies in the shape of the petri dish, which I didn’t manage to fully resolve.</a:t>
            </a:r>
            <a:endParaRPr lang="en-US" dirty="0">
              <a:solidFill>
                <a:srgbClr val="4285F4"/>
              </a:solidFill>
            </a:endParaRPr>
          </a:p>
          <a:p>
            <a:pPr marL="182880" indent="-154940"/>
            <a:r>
              <a:rPr lang="en-US" dirty="0"/>
              <a:t>What did you learn? </a:t>
            </a:r>
            <a:r>
              <a:rPr lang="en-US" dirty="0">
                <a:highlight>
                  <a:srgbClr val="FF0000"/>
                </a:highlight>
              </a:rPr>
              <a:t>Next slide </a:t>
            </a:r>
            <a:endParaRPr lang="en-US" dirty="0">
              <a:solidFill>
                <a:srgbClr val="4285F4"/>
              </a:solidFill>
              <a:highlight>
                <a:srgbClr val="FF0000"/>
              </a:highlight>
            </a:endParaRPr>
          </a:p>
          <a:p>
            <a:pPr marL="182880" indent="-154940"/>
            <a:r>
              <a:rPr lang="en-US" dirty="0"/>
              <a:t>How did your efforts in applying iterative critical thinking this week contribute to improving your approach to the project? (ILO 2.6)</a:t>
            </a:r>
            <a:endParaRPr lang="en-US" dirty="0">
              <a:solidFill>
                <a:srgbClr val="4285F4"/>
              </a:solidFill>
            </a:endParaRPr>
          </a:p>
          <a:p>
            <a:pPr marL="182880" indent="-154940"/>
            <a:r>
              <a:rPr lang="en-US" dirty="0"/>
              <a:t>What could be added as an Action point looking forward to next week?</a:t>
            </a:r>
          </a:p>
        </p:txBody>
      </p:sp>
    </p:spTree>
    <p:extLst>
      <p:ext uri="{BB962C8B-B14F-4D97-AF65-F5344CB8AC3E}">
        <p14:creationId xmlns:p14="http://schemas.microsoft.com/office/powerpoint/2010/main" val="4268202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2">
          <a:extLst>
            <a:ext uri="{FF2B5EF4-FFF2-40B4-BE49-F238E27FC236}">
              <a16:creationId xmlns:a16="http://schemas.microsoft.com/office/drawing/2014/main" id="{20B07867-C3BE-9D0F-8ECB-2B2D58C3BF9C}"/>
            </a:ext>
          </a:extLst>
        </p:cNvPr>
        <p:cNvGrpSpPr/>
        <p:nvPr/>
      </p:nvGrpSpPr>
      <p:grpSpPr>
        <a:xfrm>
          <a:off x="0" y="0"/>
          <a:ext cx="0" cy="0"/>
          <a:chOff x="0" y="0"/>
          <a:chExt cx="0" cy="0"/>
        </a:xfrm>
      </p:grpSpPr>
      <p:sp>
        <p:nvSpPr>
          <p:cNvPr id="223" name="Google Shape;223;p26">
            <a:extLst>
              <a:ext uri="{FF2B5EF4-FFF2-40B4-BE49-F238E27FC236}">
                <a16:creationId xmlns:a16="http://schemas.microsoft.com/office/drawing/2014/main" id="{967E33AF-F97D-CC54-E075-0A02324A671C}"/>
              </a:ext>
            </a:extLst>
          </p:cNvPr>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8</a:t>
            </a:r>
            <a:r>
              <a:rPr lang="en"/>
              <a:t> - Log</a:t>
            </a:r>
            <a:endParaRPr/>
          </a:p>
        </p:txBody>
      </p:sp>
      <p:sp>
        <p:nvSpPr>
          <p:cNvPr id="224" name="Google Shape;224;p26">
            <a:extLst>
              <a:ext uri="{FF2B5EF4-FFF2-40B4-BE49-F238E27FC236}">
                <a16:creationId xmlns:a16="http://schemas.microsoft.com/office/drawing/2014/main" id="{0B7813FF-496A-8E7F-82D8-4B5F40A9A820}"/>
              </a:ext>
            </a:extLst>
          </p:cNvPr>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a:extLst>
              <a:ext uri="{FF2B5EF4-FFF2-40B4-BE49-F238E27FC236}">
                <a16:creationId xmlns:a16="http://schemas.microsoft.com/office/drawing/2014/main" id="{D761FB4C-812D-E22B-B96F-493E69F8B35E}"/>
              </a:ext>
            </a:extLst>
          </p:cNvPr>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a:extLst>
              <a:ext uri="{FF2B5EF4-FFF2-40B4-BE49-F238E27FC236}">
                <a16:creationId xmlns:a16="http://schemas.microsoft.com/office/drawing/2014/main" id="{45D5EE4F-58ED-3366-3729-ED9D2A66C000}"/>
              </a:ext>
            </a:extLst>
          </p:cNvPr>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27940" lvl="0" indent="0" algn="l" rtl="0">
              <a:spcBef>
                <a:spcPts val="0"/>
              </a:spcBef>
              <a:spcAft>
                <a:spcPts val="0"/>
              </a:spcAft>
              <a:buSzPts val="1000"/>
              <a:buNone/>
            </a:pPr>
            <a:r>
              <a:rPr lang="en-US" dirty="0"/>
              <a:t>Evidence: </a:t>
            </a:r>
            <a:endParaRPr dirty="0"/>
          </a:p>
        </p:txBody>
      </p:sp>
      <p:sp>
        <p:nvSpPr>
          <p:cNvPr id="228" name="Google Shape;228;p26">
            <a:extLst>
              <a:ext uri="{FF2B5EF4-FFF2-40B4-BE49-F238E27FC236}">
                <a16:creationId xmlns:a16="http://schemas.microsoft.com/office/drawing/2014/main" id="{B5FA03F9-4EC5-128B-012C-E52B34174297}"/>
              </a:ext>
            </a:extLst>
          </p:cNvPr>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a:extLst>
              <a:ext uri="{FF2B5EF4-FFF2-40B4-BE49-F238E27FC236}">
                <a16:creationId xmlns:a16="http://schemas.microsoft.com/office/drawing/2014/main" id="{E4DAD553-0867-1399-78FD-23FAAD772083}"/>
              </a:ext>
            </a:extLst>
          </p:cNvPr>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8</a:t>
            </a:r>
            <a:endParaRPr/>
          </a:p>
        </p:txBody>
      </p:sp>
      <p:sp>
        <p:nvSpPr>
          <p:cNvPr id="230" name="Google Shape;230;p26">
            <a:extLst>
              <a:ext uri="{FF2B5EF4-FFF2-40B4-BE49-F238E27FC236}">
                <a16:creationId xmlns:a16="http://schemas.microsoft.com/office/drawing/2014/main" id="{698ED648-7E21-1422-AD47-BA04B27C1E22}"/>
              </a:ext>
            </a:extLst>
          </p:cNvPr>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DBBEE1F5-E354-CEB7-E5D0-F4E78C1BF783}"/>
              </a:ext>
            </a:extLst>
          </p:cNvPr>
          <p:cNvSpPr>
            <a:spLocks noGrp="1"/>
          </p:cNvSpPr>
          <p:nvPr>
            <p:ph type="body" idx="3"/>
          </p:nvPr>
        </p:nvSpPr>
        <p:spPr/>
        <p:txBody>
          <a:bodyPr/>
          <a:lstStyle/>
          <a:p>
            <a:pPr marL="182880" indent="-154940"/>
            <a:r>
              <a:rPr lang="en-US" dirty="0"/>
              <a:t>What did you learn?</a:t>
            </a:r>
          </a:p>
          <a:p>
            <a:pPr marL="27940" indent="0">
              <a:buNone/>
            </a:pPr>
            <a:r>
              <a:rPr lang="en-US" dirty="0"/>
              <a:t>Learned a lot about how to streamline processes like the PID controller by integrating them into a CV pipeline. Lastly, presenting and receiving feedback reminded me of the value of reflecting on my work and identifying areas for improvement.</a:t>
            </a:r>
            <a:endParaRPr lang="en-US" dirty="0">
              <a:solidFill>
                <a:srgbClr val="4285F4"/>
              </a:solidFill>
            </a:endParaRPr>
          </a:p>
          <a:p>
            <a:pPr marL="182880" indent="-154940"/>
            <a:r>
              <a:rPr lang="en-US" dirty="0"/>
              <a:t>How did your efforts in applying iterative critical thinking this week contribute to improving your approach to the project? (ILO 2.6)</a:t>
            </a:r>
          </a:p>
          <a:p>
            <a:pPr marL="27940" indent="0">
              <a:buNone/>
            </a:pPr>
            <a:r>
              <a:rPr lang="en-US" dirty="0"/>
              <a:t>Refining the PID controller and CV pipeline step by step allowed me to produce a robust solution. Additionally, by iteratively testing my Kaggle submissions, I was able to achieve a respectable 7th place on the leaderboard.</a:t>
            </a:r>
            <a:endParaRPr lang="en-US" dirty="0">
              <a:solidFill>
                <a:srgbClr val="4285F4"/>
              </a:solidFill>
            </a:endParaRPr>
          </a:p>
          <a:p>
            <a:pPr marL="182880" indent="-154940"/>
            <a:r>
              <a:rPr lang="en-US" dirty="0"/>
              <a:t>What could be added as an Action point looking forward to next week?</a:t>
            </a:r>
          </a:p>
          <a:p>
            <a:pPr marL="199390" indent="-171450">
              <a:buFont typeface="Wingdings" panose="05000000000000000000" pitchFamily="2" charset="2"/>
              <a:buChar char="Ø"/>
            </a:pPr>
            <a:r>
              <a:rPr lang="en-US" dirty="0"/>
              <a:t>Build on the feedback received from presentations to improve my ability to showcase and explain my work effectively.</a:t>
            </a:r>
          </a:p>
        </p:txBody>
      </p:sp>
      <p:pic>
        <p:nvPicPr>
          <p:cNvPr id="4" name="2025-01-22 01-07-15_Pid_Controller">
            <a:hlinkClick r:id="" action="ppaction://media"/>
            <a:extLst>
              <a:ext uri="{FF2B5EF4-FFF2-40B4-BE49-F238E27FC236}">
                <a16:creationId xmlns:a16="http://schemas.microsoft.com/office/drawing/2014/main" id="{3D3EDA8D-CD40-D600-967B-6B7A8A6D0C4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557528"/>
            <a:ext cx="3878498" cy="3009900"/>
          </a:xfrm>
          <a:prstGeom prst="rect">
            <a:avLst/>
          </a:prstGeom>
        </p:spPr>
      </p:pic>
    </p:spTree>
    <p:extLst>
      <p:ext uri="{BB962C8B-B14F-4D97-AF65-F5344CB8AC3E}">
        <p14:creationId xmlns:p14="http://schemas.microsoft.com/office/powerpoint/2010/main" val="3076579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8</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8</a:t>
            </a:r>
            <a:endParaRPr/>
          </a:p>
        </p:txBody>
      </p:sp>
      <p:sp>
        <p:nvSpPr>
          <p:cNvPr id="4" name="TextBox 3">
            <a:extLst>
              <a:ext uri="{FF2B5EF4-FFF2-40B4-BE49-F238E27FC236}">
                <a16:creationId xmlns:a16="http://schemas.microsoft.com/office/drawing/2014/main" id="{E4C397CE-AA8E-75FA-B537-08E4745DD9B7}"/>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36579777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NL" sz="6000"/>
              <a:t>C</a:t>
            </a:r>
            <a:endParaRPr sz="6000"/>
          </a:p>
        </p:txBody>
      </p:sp>
      <p:sp>
        <p:nvSpPr>
          <p:cNvPr id="357" name="Google Shape;357;p38"/>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a:t>
            </a:r>
            <a:endParaRPr/>
          </a:p>
          <a:p>
            <a:pPr marL="0" lvl="0" indent="0" algn="ctr" rtl="0">
              <a:spcBef>
                <a:spcPts val="0"/>
              </a:spcBef>
              <a:spcAft>
                <a:spcPts val="0"/>
              </a:spcAft>
              <a:buNone/>
            </a:pPr>
            <a:r>
              <a:rPr lang="en"/>
              <a:t>Intended Learning Outcomes</a:t>
            </a:r>
            <a:endParaRPr sz="3000"/>
          </a:p>
        </p:txBody>
      </p:sp>
      <p:sp>
        <p:nvSpPr>
          <p:cNvPr id="358" name="Google Shape;358;p38"/>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a:solidFill>
                  <a:srgbClr val="999999"/>
                </a:solidFill>
                <a:latin typeface="Roboto"/>
                <a:ea typeface="Roboto"/>
                <a:cs typeface="Roboto"/>
                <a:sym typeface="Roboto"/>
              </a:rPr>
              <a:t>C</a:t>
            </a:r>
            <a:endParaRPr sz="40000">
              <a:solidFill>
                <a:srgbClr val="999999"/>
              </a:solidFill>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a:t>
            </a:r>
            <a:r>
              <a:rPr lang="en-US" dirty="0"/>
              <a:t>1</a:t>
            </a:r>
            <a:endParaRPr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Professional practice</a:t>
            </a:r>
            <a:endParaRPr dirty="0"/>
          </a:p>
        </p:txBody>
      </p:sp>
      <p:sp>
        <p:nvSpPr>
          <p:cNvPr id="365" name="Google Shape;365;p39"/>
          <p:cNvSpPr txBox="1">
            <a:spLocks noGrp="1"/>
          </p:cNvSpPr>
          <p:nvPr>
            <p:ph type="subTitle" idx="2"/>
          </p:nvPr>
        </p:nvSpPr>
        <p:spPr>
          <a:xfrm>
            <a:off x="2735580" y="3353563"/>
            <a:ext cx="5951220" cy="685800"/>
          </a:xfrm>
          <a:prstGeom prst="rect">
            <a:avLst/>
          </a:prstGeom>
        </p:spPr>
        <p:txBody>
          <a:bodyPr spcFirstLastPara="1" wrap="square" lIns="91425" tIns="91425" rIns="91425" bIns="91425" anchor="ctr" anchorCtr="0">
            <a:noAutofit/>
          </a:bodyPr>
          <a:lstStyle/>
          <a:p>
            <a:pPr marL="0" indent="0"/>
            <a:r>
              <a:rPr lang="en-US" dirty="0"/>
              <a:t> The student can collaborate (internationally) in multidisciplinary teams with different levels of knowledge in the field of data use and applications. They can set up and execute projects in collaboration with stakeholders and team members. They can act as a sounding board in discussions with team members, customers, users and experts. They strive for a good balance between input of their own vision and additional expertise of others. They are able to lead a team. </a:t>
            </a:r>
            <a:endParaRPr lang="en"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dirty="0">
                <a:solidFill>
                  <a:srgbClr val="999999"/>
                </a:solidFill>
                <a:latin typeface="Roboto"/>
                <a:ea typeface="Roboto"/>
                <a:cs typeface="Roboto"/>
                <a:sym typeface="Roboto"/>
              </a:rPr>
              <a:t>1</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23482643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274320" y="308799"/>
            <a:ext cx="2560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Learning Log</a:t>
            </a:r>
            <a:endParaRPr/>
          </a:p>
          <a:p>
            <a:pPr marL="0" lvl="0" indent="0" algn="ctr" rtl="0">
              <a:spcBef>
                <a:spcPts val="0"/>
              </a:spcBef>
              <a:spcAft>
                <a:spcPts val="0"/>
              </a:spcAft>
              <a:buNone/>
            </a:pPr>
            <a:r>
              <a:rPr lang="en"/>
              <a:t>Structure</a:t>
            </a:r>
            <a:endParaRPr/>
          </a:p>
        </p:txBody>
      </p:sp>
      <p:sp>
        <p:nvSpPr>
          <p:cNvPr id="109" name="Google Shape;109;p14"/>
          <p:cNvSpPr txBox="1">
            <a:spLocks noGrp="1"/>
          </p:cNvSpPr>
          <p:nvPr>
            <p:ph type="subTitle" idx="1"/>
          </p:nvPr>
        </p:nvSpPr>
        <p:spPr>
          <a:xfrm>
            <a:off x="274320" y="1860700"/>
            <a:ext cx="2560200" cy="301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Section A</a:t>
            </a:r>
            <a:endParaRPr sz="1400"/>
          </a:p>
          <a:p>
            <a:pPr marL="182880" lvl="0" indent="-180340" algn="l" rtl="0">
              <a:spcBef>
                <a:spcPts val="0"/>
              </a:spcBef>
              <a:spcAft>
                <a:spcPts val="0"/>
              </a:spcAft>
              <a:buSzPts val="1400"/>
              <a:buChar char="●"/>
            </a:pPr>
            <a:r>
              <a:rPr lang="en" sz="1400"/>
              <a:t>Starting this block</a:t>
            </a:r>
            <a:endParaRPr sz="1400"/>
          </a:p>
          <a:p>
            <a:pPr marL="182880" lvl="0" indent="-180340" algn="l" rtl="0">
              <a:spcBef>
                <a:spcPts val="0"/>
              </a:spcBef>
              <a:spcAft>
                <a:spcPts val="0"/>
              </a:spcAft>
              <a:buSzPts val="1400"/>
              <a:buChar char="●"/>
            </a:pPr>
            <a:r>
              <a:rPr lang="en" sz="1400"/>
              <a:t>Goals</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Section B </a:t>
            </a:r>
            <a:endParaRPr sz="1400"/>
          </a:p>
          <a:p>
            <a:pPr marL="182880" lvl="0" indent="-180340" algn="l" rtl="0">
              <a:spcBef>
                <a:spcPts val="0"/>
              </a:spcBef>
              <a:spcAft>
                <a:spcPts val="0"/>
              </a:spcAft>
              <a:buSzPts val="1400"/>
              <a:buChar char="●"/>
            </a:pPr>
            <a:r>
              <a:rPr lang="en" sz="1400"/>
              <a:t>ILO section</a:t>
            </a:r>
            <a:endParaRPr sz="1400"/>
          </a:p>
          <a:p>
            <a:pPr marL="182880" lvl="0" indent="-180340" algn="l" rtl="0">
              <a:spcBef>
                <a:spcPts val="0"/>
              </a:spcBef>
              <a:spcAft>
                <a:spcPts val="0"/>
              </a:spcAft>
              <a:buSzPts val="1400"/>
              <a:buChar char="●"/>
            </a:pPr>
            <a:r>
              <a:rPr lang="en" sz="1400"/>
              <a:t>Week log section</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Section C</a:t>
            </a:r>
            <a:endParaRPr sz="1400"/>
          </a:p>
          <a:p>
            <a:pPr marL="182880" lvl="0" indent="-180340" algn="l" rtl="0">
              <a:spcBef>
                <a:spcPts val="0"/>
              </a:spcBef>
              <a:spcAft>
                <a:spcPts val="0"/>
              </a:spcAft>
              <a:buSzPts val="1400"/>
              <a:buChar char="●"/>
            </a:pPr>
            <a:r>
              <a:rPr lang="en" sz="1400"/>
              <a:t>Block reflection</a:t>
            </a:r>
            <a:endParaRPr sz="1400"/>
          </a:p>
        </p:txBody>
      </p:sp>
      <p:sp>
        <p:nvSpPr>
          <p:cNvPr id="110" name="Google Shape;110;p14"/>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b="1" u="sng"/>
              <a:t>Section A - My Plan		</a:t>
            </a:r>
            <a:r>
              <a:rPr lang="en" i="1"/>
              <a:t>Must be completed in </a:t>
            </a:r>
            <a:r>
              <a:rPr lang="en" i="1" u="sng"/>
              <a:t>week 1</a:t>
            </a:r>
            <a:endParaRPr i="1" u="sng"/>
          </a:p>
          <a:p>
            <a:pPr marL="0" lvl="0" indent="0" algn="l" rtl="0">
              <a:spcBef>
                <a:spcPts val="800"/>
              </a:spcBef>
              <a:spcAft>
                <a:spcPts val="0"/>
              </a:spcAft>
              <a:buNone/>
            </a:pPr>
            <a:r>
              <a:rPr lang="en"/>
              <a:t>Your plan describes your goals for the block. Starting with where you are right now, where do you want to be at the end of the block? I.e. what role(s) will you take responsibility for, and how will you demonstrate progress relevant to the ILOs for this block? What tasks and deliverables are best aligned with your role and the project brief?</a:t>
            </a:r>
            <a:endParaRPr/>
          </a:p>
          <a:p>
            <a:pPr marL="0" lvl="0" indent="0" algn="l" rtl="0">
              <a:spcBef>
                <a:spcPts val="800"/>
              </a:spcBef>
              <a:spcAft>
                <a:spcPts val="0"/>
              </a:spcAft>
              <a:buNone/>
            </a:pPr>
            <a:r>
              <a:rPr lang="en" sz="1200" b="1" u="sng"/>
              <a:t>Section B - ILO’s		</a:t>
            </a:r>
            <a:r>
              <a:rPr lang="en" i="1"/>
              <a:t>Must be completed in </a:t>
            </a:r>
            <a:r>
              <a:rPr lang="en" i="1" u="sng"/>
              <a:t>week 8</a:t>
            </a:r>
            <a:r>
              <a:rPr lang="en" i="1"/>
              <a:t>, but should be updated </a:t>
            </a:r>
            <a:r>
              <a:rPr lang="en" i="1" u="sng"/>
              <a:t>regularly</a:t>
            </a:r>
            <a:endParaRPr i="1" u="sng"/>
          </a:p>
          <a:p>
            <a:pPr marL="0" lvl="0" indent="0" algn="l" rtl="0">
              <a:spcBef>
                <a:spcPts val="800"/>
              </a:spcBef>
              <a:spcAft>
                <a:spcPts val="0"/>
              </a:spcAft>
              <a:buNone/>
            </a:pPr>
            <a:r>
              <a:rPr lang="en"/>
              <a:t>This is where you link your evidence to each of the Intended Learning Outcomes of this block.</a:t>
            </a:r>
            <a:endParaRPr/>
          </a:p>
          <a:p>
            <a:pPr marL="0" lvl="0" indent="0" algn="l" rtl="0">
              <a:spcBef>
                <a:spcPts val="800"/>
              </a:spcBef>
              <a:spcAft>
                <a:spcPts val="0"/>
              </a:spcAft>
              <a:buNone/>
            </a:pPr>
            <a:r>
              <a:rPr lang="en" sz="1200" b="1" u="sng"/>
              <a:t>Section C - Weekly Log	</a:t>
            </a:r>
            <a:r>
              <a:rPr lang="en" i="1"/>
              <a:t>Must be updated </a:t>
            </a:r>
            <a:r>
              <a:rPr lang="en" i="1" u="sng"/>
              <a:t>every week</a:t>
            </a:r>
            <a:endParaRPr i="1" u="sng"/>
          </a:p>
          <a:p>
            <a:pPr marL="0" lvl="0" indent="0" algn="l" rtl="0">
              <a:spcBef>
                <a:spcPts val="80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80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800"/>
              </a:spcBef>
              <a:spcAft>
                <a:spcPts val="0"/>
              </a:spcAft>
              <a:buNone/>
            </a:pPr>
            <a:r>
              <a:rPr lang="en"/>
              <a:t>(Some reflection is almost always a good idea as it provides the foundation for Section C.)</a:t>
            </a:r>
            <a:endParaRPr/>
          </a:p>
          <a:p>
            <a:pPr marL="0" lvl="0" indent="0" algn="l" rtl="0">
              <a:spcBef>
                <a:spcPts val="800"/>
              </a:spcBef>
              <a:spcAft>
                <a:spcPts val="0"/>
              </a:spcAft>
              <a:buNone/>
            </a:pPr>
            <a:r>
              <a:rPr lang="en" sz="1200" b="1" u="sng"/>
              <a:t>Section D - Reflection	</a:t>
            </a:r>
            <a:r>
              <a:rPr lang="en" i="1"/>
              <a:t>Must be completed in </a:t>
            </a:r>
            <a:r>
              <a:rPr lang="en" i="1" u="sng"/>
              <a:t>week 8</a:t>
            </a:r>
            <a:endParaRPr i="1" u="sng"/>
          </a:p>
          <a:p>
            <a:pPr marL="0" lvl="0" indent="0" algn="l" rtl="0">
              <a:spcBef>
                <a:spcPts val="800"/>
              </a:spcBef>
              <a:spcAft>
                <a:spcPts val="800"/>
              </a:spcAft>
              <a:buNone/>
            </a:pPr>
            <a:r>
              <a:rPr lang="en"/>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US" dirty="0"/>
              <a:t>1</a:t>
            </a:r>
            <a:endParaRPr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6" name="Google Shape;396;p42"/>
          <p:cNvSpPr txBox="1">
            <a:spLocks noGrp="1"/>
          </p:cNvSpPr>
          <p:nvPr>
            <p:ph type="title" idx="3"/>
          </p:nvPr>
        </p:nvSpPr>
        <p:spPr>
          <a:xfrm>
            <a:off x="2049461" y="0"/>
            <a:ext cx="4901465" cy="576000"/>
          </a:xfrm>
          <a:prstGeom prst="rect">
            <a:avLst/>
          </a:prstGeom>
        </p:spPr>
        <p:txBody>
          <a:bodyPr spcFirstLastPara="1" wrap="square" lIns="91425" tIns="91425" rIns="91425" bIns="91425" anchor="ctr" anchorCtr="0">
            <a:noAutofit/>
          </a:bodyPr>
          <a:lstStyle/>
          <a:p>
            <a:pPr marL="0" indent="0"/>
            <a:r>
              <a:rPr lang="en-US" sz="1050" dirty="0"/>
              <a:t>The student can collaborate (internationally) in multidisciplinary teams with different levels of knowledge in the field of data use and applications. </a:t>
            </a:r>
            <a:endParaRPr lang="en-GB" dirty="0"/>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1.6</a:t>
            </a:r>
            <a:endParaRPr dirty="0"/>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Presentation. The student demonstrates the ability to convert project findings into a coherent and structured presentation. The student is able to communicate the project findings in a professional manner adapted to the audience. </a:t>
            </a:r>
            <a:endParaRPr lang="en-US">
              <a:solidFill>
                <a:schemeClr val="bg1"/>
              </a:solidFill>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Professional practice</a:t>
            </a:r>
            <a:endParaRPr sz="900" dirty="0"/>
          </a:p>
        </p:txBody>
      </p:sp>
      <p:graphicFrame>
        <p:nvGraphicFramePr>
          <p:cNvPr id="4" name="Table 3">
            <a:extLst>
              <a:ext uri="{FF2B5EF4-FFF2-40B4-BE49-F238E27FC236}">
                <a16:creationId xmlns:a16="http://schemas.microsoft.com/office/drawing/2014/main" id="{256A7454-DE29-3E1C-19A8-314763A74F68}"/>
              </a:ext>
            </a:extLst>
          </p:cNvPr>
          <p:cNvGraphicFramePr>
            <a:graphicFrameLocks noGrp="1"/>
          </p:cNvGraphicFramePr>
          <p:nvPr>
            <p:extLst>
              <p:ext uri="{D42A27DB-BD31-4B8C-83A1-F6EECF244321}">
                <p14:modId xmlns:p14="http://schemas.microsoft.com/office/powerpoint/2010/main" val="725071159"/>
              </p:ext>
            </p:extLst>
          </p:nvPr>
        </p:nvGraphicFramePr>
        <p:xfrm>
          <a:off x="-1" y="1072444"/>
          <a:ext cx="9143998" cy="5358662"/>
        </p:xfrm>
        <a:graphic>
          <a:graphicData uri="http://schemas.openxmlformats.org/drawingml/2006/table">
            <a:tbl>
              <a:tblPr bandRow="1">
                <a:tableStyleId>{764D4AE7-FFBC-431D-9275-528F30A785D3}</a:tableStyleId>
              </a:tblPr>
              <a:tblGrid>
                <a:gridCol w="1367934">
                  <a:extLst>
                    <a:ext uri="{9D8B030D-6E8A-4147-A177-3AD203B41FA5}">
                      <a16:colId xmlns:a16="http://schemas.microsoft.com/office/drawing/2014/main" val="205694777"/>
                    </a:ext>
                  </a:extLst>
                </a:gridCol>
                <a:gridCol w="1785271">
                  <a:extLst>
                    <a:ext uri="{9D8B030D-6E8A-4147-A177-3AD203B41FA5}">
                      <a16:colId xmlns:a16="http://schemas.microsoft.com/office/drawing/2014/main" val="904924263"/>
                    </a:ext>
                  </a:extLst>
                </a:gridCol>
                <a:gridCol w="1432947">
                  <a:extLst>
                    <a:ext uri="{9D8B030D-6E8A-4147-A177-3AD203B41FA5}">
                      <a16:colId xmlns:a16="http://schemas.microsoft.com/office/drawing/2014/main" val="2458404524"/>
                    </a:ext>
                  </a:extLst>
                </a:gridCol>
                <a:gridCol w="1519282">
                  <a:extLst>
                    <a:ext uri="{9D8B030D-6E8A-4147-A177-3AD203B41FA5}">
                      <a16:colId xmlns:a16="http://schemas.microsoft.com/office/drawing/2014/main" val="3745962258"/>
                    </a:ext>
                  </a:extLst>
                </a:gridCol>
                <a:gridCol w="1519282">
                  <a:extLst>
                    <a:ext uri="{9D8B030D-6E8A-4147-A177-3AD203B41FA5}">
                      <a16:colId xmlns:a16="http://schemas.microsoft.com/office/drawing/2014/main" val="3393615098"/>
                    </a:ext>
                  </a:extLst>
                </a:gridCol>
                <a:gridCol w="1519282">
                  <a:extLst>
                    <a:ext uri="{9D8B030D-6E8A-4147-A177-3AD203B41FA5}">
                      <a16:colId xmlns:a16="http://schemas.microsoft.com/office/drawing/2014/main" val="48314096"/>
                    </a:ext>
                  </a:extLst>
                </a:gridCol>
              </a:tblGrid>
              <a:tr h="201783">
                <a:tc>
                  <a:txBody>
                    <a:bodyPr/>
                    <a:lstStyle/>
                    <a:p>
                      <a:pPr algn="ctr" fontAlgn="ctr"/>
                      <a:r>
                        <a:rPr lang="en-US" sz="900" b="1" dirty="0">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A: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B: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C: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D: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E: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3588725752"/>
                  </a:ext>
                </a:extLst>
              </a:tr>
              <a:tr h="1946955">
                <a:tc>
                  <a:txBody>
                    <a:bodyPr/>
                    <a:lstStyle/>
                    <a:p>
                      <a:pPr rtl="0" fontAlgn="t"/>
                      <a:r>
                        <a:rPr lang="en-US" sz="900" dirty="0">
                          <a:effectLst/>
                          <a:latin typeface="Calibri"/>
                        </a:rPr>
                        <a:t>Student submitted a complete learning log, work log and self-assessment rubric.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fontAlgn="t"/>
                      <a:r>
                        <a:rPr lang="en-US" sz="900" dirty="0">
                          <a:effectLst/>
                          <a:latin typeface="Calibri"/>
                        </a:rPr>
                        <a:t>The student creates well-designed slides where all content is easy to read, and visual elements such as tables, figures, and images are clear and appropriately sized. The student avoids excessive text, ensuring slides are concise and focused. Proper citations are included when needed on individual slides, and each slide has a clear title and is numbered for reference. Plots are presented with properly labeled axes, and images are of suitable resolution for clarity.</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fontAlgn="t"/>
                      <a:r>
                        <a:rPr lang="en-US" sz="900" dirty="0">
                          <a:effectLst/>
                          <a:latin typeface="Calibri"/>
                        </a:rPr>
                        <a:t>The student demonstrates thorough preparation, starts on time, adheres to the time limit, and delivers a well-paced and complete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fontAlgn="t"/>
                      <a:r>
                        <a:rPr lang="en-US" sz="900" dirty="0">
                          <a:effectLst/>
                          <a:latin typeface="Calibri"/>
                        </a:rPr>
                        <a:t>The student responds to questions clearly and accurately, demonstrating a solid understanding of the topic and providing thoughtful, well-reasoned answers.</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fontAlgn="t"/>
                      <a:r>
                        <a:rPr lang="en-US" sz="900" dirty="0">
                          <a:effectLst/>
                          <a:latin typeface="Calibri"/>
                        </a:rPr>
                        <a:t>The student delivers the presentation confidently, maintaining eye contact, using clear language, and engaging the audience throughout.</a:t>
                      </a:r>
                      <a:br>
                        <a:rPr lang="en-US" sz="900" dirty="0">
                          <a:effectLst/>
                          <a:latin typeface="Calibri"/>
                        </a:rPr>
                      </a:br>
                      <a:br>
                        <a:rPr lang="en-US" sz="900" dirty="0">
                          <a:effectLst/>
                          <a:latin typeface="Calibri"/>
                        </a:rPr>
                      </a:br>
                      <a:endParaRPr lang="en-US" sz="900" dirty="0">
                        <a:effectLst/>
                        <a:latin typeface="Calibri"/>
                      </a:endParaRP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fontAlgn="t"/>
                      <a:r>
                        <a:rPr lang="en-US" sz="900" dirty="0">
                          <a:effectLst/>
                          <a:latin typeface="Calibri"/>
                        </a:rPr>
                        <a:t>The student organizes the presentation logically, ensuring that the problem, approach, and results are easy to follow and well-explained.</a:t>
                      </a:r>
                      <a:br>
                        <a:rPr lang="en-US" sz="900" dirty="0">
                          <a:effectLst/>
                          <a:latin typeface="Calibri"/>
                        </a:rPr>
                      </a:br>
                      <a:br>
                        <a:rPr lang="en-US" sz="900" dirty="0">
                          <a:effectLst/>
                          <a:latin typeface="Calibri"/>
                        </a:rPr>
                      </a:br>
                      <a:endParaRPr lang="en-US" sz="900" dirty="0">
                        <a:effectLst/>
                        <a:latin typeface="Calibri"/>
                      </a:endParaRP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3476331080"/>
                  </a:ext>
                </a:extLst>
              </a:tr>
              <a:tr h="1920981">
                <a:tc>
                  <a:txBody>
                    <a:bodyPr/>
                    <a:lstStyle/>
                    <a:p>
                      <a:pPr lvl="0">
                        <a:buNone/>
                      </a:pPr>
                      <a:r>
                        <a:rPr lang="en-US" sz="900" dirty="0" err="1">
                          <a:effectLst/>
                          <a:latin typeface="Calibri"/>
                          <a:hlinkClick r:id="rId3"/>
                        </a:rPr>
                        <a:t>Working_log</a:t>
                      </a:r>
                      <a:r>
                        <a:rPr lang="en-US" sz="900" dirty="0">
                          <a:effectLst/>
                          <a:latin typeface="Calibri"/>
                        </a:rPr>
                        <a:t>, </a:t>
                      </a:r>
                      <a:r>
                        <a:rPr lang="en-US" sz="900" dirty="0">
                          <a:effectLst/>
                          <a:latin typeface="Calibri"/>
                          <a:hlinkClick r:id="rId4"/>
                        </a:rPr>
                        <a:t>link to recorded video </a:t>
                      </a:r>
                      <a:r>
                        <a:rPr lang="en-US" sz="900" dirty="0">
                          <a:effectLst/>
                          <a:latin typeface="Calibri"/>
                        </a:rPr>
                        <a:t>, </a:t>
                      </a:r>
                      <a:r>
                        <a:rPr lang="en-US" sz="900" dirty="0">
                          <a:effectLst/>
                          <a:latin typeface="Calibri"/>
                          <a:hlinkClick r:id="rId5"/>
                        </a:rPr>
                        <a:t>Presentation</a:t>
                      </a:r>
                      <a:r>
                        <a:rPr lang="en-US" sz="900" dirty="0">
                          <a:effectLst/>
                          <a:latin typeface="Calibri"/>
                        </a:rPr>
                        <a:t> , </a:t>
                      </a:r>
                      <a:r>
                        <a:rPr lang="en-US" sz="900" dirty="0" err="1">
                          <a:effectLst/>
                          <a:latin typeface="Calibri"/>
                          <a:hlinkClick r:id="rId6"/>
                        </a:rPr>
                        <a:t>self_assessment</a:t>
                      </a:r>
                      <a:r>
                        <a:rPr lang="en-US" sz="900" dirty="0">
                          <a:effectLst/>
                          <a:latin typeface="Calibri"/>
                          <a:hlinkClick r:id="rId6"/>
                        </a:rPr>
                        <a:t>-rubric</a:t>
                      </a:r>
                      <a:r>
                        <a:rPr lang="en-US" sz="900" dirty="0">
                          <a:effectLst/>
                          <a:latin typeface="Calibri"/>
                        </a:rPr>
                        <a:t> </a:t>
                      </a: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r>
                        <a:rPr lang="en-US" sz="900" dirty="0">
                          <a:latin typeface="Calibri" panose="020F0502020204030204" pitchFamily="34" charset="0"/>
                          <a:ea typeface="Calibri" panose="020F0502020204030204" pitchFamily="34" charset="0"/>
                          <a:cs typeface="Calibri" panose="020F0502020204030204" pitchFamily="34" charset="0"/>
                        </a:rPr>
                        <a:t>Clear figures like segmentation outputs, cropped images, and skeletonization results are used. For example, the "Task 3" slide clearly shows the segmentation process with bounding boxes and a </a:t>
                      </a:r>
                      <a:r>
                        <a:rPr lang="en-US" sz="900" dirty="0" err="1">
                          <a:latin typeface="Calibri" panose="020F0502020204030204" pitchFamily="34" charset="0"/>
                          <a:ea typeface="Calibri" panose="020F0502020204030204" pitchFamily="34" charset="0"/>
                          <a:cs typeface="Calibri" panose="020F0502020204030204" pitchFamily="34" charset="0"/>
                        </a:rPr>
                        <a:t>Viridis</a:t>
                      </a:r>
                      <a:r>
                        <a:rPr lang="en-US" sz="900" dirty="0">
                          <a:latin typeface="Calibri" panose="020F0502020204030204" pitchFamily="34" charset="0"/>
                          <a:ea typeface="Calibri" panose="020F0502020204030204" pitchFamily="34" charset="0"/>
                          <a:cs typeface="Calibri" panose="020F0502020204030204" pitchFamily="34" charset="0"/>
                        </a:rPr>
                        <a:t> map for better clarity.</a:t>
                      </a:r>
                    </a:p>
                    <a:p>
                      <a:r>
                        <a:rPr lang="en-US" sz="900" dirty="0">
                          <a:latin typeface="Calibri" panose="020F0502020204030204" pitchFamily="34" charset="0"/>
                          <a:ea typeface="Calibri" panose="020F0502020204030204" pitchFamily="34" charset="0"/>
                          <a:cs typeface="Calibri" panose="020F0502020204030204" pitchFamily="34" charset="0"/>
                        </a:rPr>
                        <a:t>Plots and results are labeled, such as F1 scores in the pipeline and leaderboard visuals. All images, like those of cropped and skeletonized plants, are clear and appropriately sized. </a:t>
                      </a:r>
                      <a:r>
                        <a:rPr lang="en-US" sz="900" dirty="0">
                          <a:effectLst/>
                          <a:latin typeface="Calibri"/>
                          <a:hlinkClick r:id="rId5"/>
                        </a:rPr>
                        <a:t>Presentation</a:t>
                      </a:r>
                      <a:endParaRPr lang="en-US" sz="900" dirty="0">
                        <a:latin typeface="Calibri" panose="020F0502020204030204" pitchFamily="34" charset="0"/>
                        <a:ea typeface="Calibri" panose="020F0502020204030204" pitchFamily="34" charset="0"/>
                        <a:cs typeface="Calibri" panose="020F0502020204030204" pitchFamily="34" charset="0"/>
                      </a:endParaRPr>
                    </a:p>
                    <a:p>
                      <a:pPr lvl="0">
                        <a:buNone/>
                      </a:pPr>
                      <a:endParaRPr lang="en-US" sz="9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lvl="0">
                        <a:buNone/>
                      </a:pPr>
                      <a:r>
                        <a:rPr lang="en-US" sz="900" dirty="0">
                          <a:effectLst/>
                          <a:latin typeface="Calibri"/>
                        </a:rPr>
                        <a:t>My whole presentation was less than 15 minutes, there was time left to discuss questions with the mentors and my colleagues. </a:t>
                      </a:r>
                    </a:p>
                    <a:p>
                      <a:pPr lvl="0">
                        <a:buNone/>
                      </a:pPr>
                      <a:r>
                        <a:rPr lang="en-US" sz="900" dirty="0">
                          <a:effectLst/>
                          <a:latin typeface="Calibri"/>
                          <a:hlinkClick r:id="rId4"/>
                        </a:rPr>
                        <a:t>recorded video </a:t>
                      </a:r>
                      <a:r>
                        <a:rPr lang="en-US" sz="900" dirty="0">
                          <a:effectLst/>
                          <a:latin typeface="Calibri"/>
                        </a:rPr>
                        <a:t> , </a:t>
                      </a:r>
                      <a:r>
                        <a:rPr lang="en-US" sz="900" dirty="0">
                          <a:effectLst/>
                          <a:latin typeface="Calibri"/>
                          <a:hlinkClick r:id="rId5"/>
                        </a:rPr>
                        <a:t>Presentation</a:t>
                      </a:r>
                      <a:endParaRPr lang="en-US" sz="9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pPr lvl="0">
                        <a:buNone/>
                      </a:pPr>
                      <a:r>
                        <a:rPr lang="en-US" sz="900" dirty="0">
                          <a:effectLst/>
                          <a:latin typeface="Calibri"/>
                        </a:rPr>
                        <a:t>I responded to the questions effectively in around 12 minutes into the video. Throughout my presentation, I showed my thought process and how I came up with the ideas that I did. </a:t>
                      </a:r>
                    </a:p>
                    <a:p>
                      <a:pPr lvl="0">
                        <a:buNone/>
                      </a:pPr>
                      <a:r>
                        <a:rPr lang="en-US" sz="900" dirty="0">
                          <a:effectLst/>
                          <a:latin typeface="Calibri"/>
                          <a:hlinkClick r:id="rId4"/>
                        </a:rPr>
                        <a:t>recorded video </a:t>
                      </a:r>
                      <a:r>
                        <a:rPr lang="en-US" sz="900" dirty="0">
                          <a:effectLst/>
                          <a:latin typeface="Calibri"/>
                        </a:rPr>
                        <a:t> , </a:t>
                      </a:r>
                      <a:r>
                        <a:rPr lang="en-US" sz="900" dirty="0">
                          <a:effectLst/>
                          <a:latin typeface="Calibri"/>
                          <a:hlinkClick r:id="rId5"/>
                        </a:rPr>
                        <a:t>Presentation</a:t>
                      </a:r>
                      <a:endParaRPr lang="en-US" sz="9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lvl="0">
                        <a:buNone/>
                      </a:pPr>
                      <a:r>
                        <a:rPr lang="en-US" sz="900" dirty="0">
                          <a:effectLst/>
                          <a:latin typeface="Calibri"/>
                        </a:rPr>
                        <a:t>I tried my best to entertain and give a solid foundation for what I actually did. Maintained eye contact with the mentors and with my colleagues while using clear language to demonstrate my knowledge in the topic.</a:t>
                      </a:r>
                    </a:p>
                    <a:p>
                      <a:pPr lvl="0">
                        <a:buNone/>
                      </a:pPr>
                      <a:r>
                        <a:rPr lang="en-US" sz="900" dirty="0">
                          <a:effectLst/>
                          <a:latin typeface="Calibri"/>
                          <a:hlinkClick r:id="rId4"/>
                        </a:rPr>
                        <a:t>recorded video </a:t>
                      </a:r>
                      <a:endParaRPr lang="en-US" sz="9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r>
                        <a:rPr lang="en-US" sz="900" b="1" dirty="0"/>
                        <a:t>Logical Structure:</a:t>
                      </a:r>
                      <a:r>
                        <a:rPr lang="en-US" sz="900" dirty="0"/>
                        <a:t> The slides follow a clear flow: problem definition (e.g., segmentation issues in Task 3), approach (e.g., PID controller adjustments in Task 13), and results (e.g., 7th place on Kaggle leaderboard).</a:t>
                      </a:r>
                    </a:p>
                    <a:p>
                      <a:r>
                        <a:rPr lang="en-US" sz="900" b="1" dirty="0"/>
                        <a:t>Clarity in Explanation:</a:t>
                      </a:r>
                      <a:r>
                        <a:rPr lang="en-US" sz="900" dirty="0"/>
                        <a:t> Each section, like segmentation or reinforcement learning, is broken down into clear steps with concise descriptions and supporting visuals, making the approach easy to follow.</a:t>
                      </a:r>
                    </a:p>
                    <a:p>
                      <a:r>
                        <a:rPr lang="en-US" sz="900" b="1" dirty="0"/>
                        <a:t>Results Presentation:</a:t>
                      </a:r>
                      <a:r>
                        <a:rPr lang="en-US" sz="900" dirty="0"/>
                        <a:t> Outcomes, such as leaderboard scores and improved segmentation outputs, are highlighted effectively, tying back to the approach and problem.</a:t>
                      </a: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extLst>
                  <a:ext uri="{0D108BD9-81ED-4DB2-BD59-A6C34878D82A}">
                    <a16:rowId xmlns:a16="http://schemas.microsoft.com/office/drawing/2014/main" val="1316923841"/>
                  </a:ext>
                </a:extLst>
              </a:tr>
            </a:tbl>
          </a:graphicData>
        </a:graphic>
      </p:graphicFrame>
    </p:spTree>
    <p:extLst>
      <p:ext uri="{BB962C8B-B14F-4D97-AF65-F5344CB8AC3E}">
        <p14:creationId xmlns:p14="http://schemas.microsoft.com/office/powerpoint/2010/main" val="29215491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a:t>
            </a:r>
            <a:r>
              <a:rPr lang="en-US" dirty="0"/>
              <a:t>2</a:t>
            </a:r>
            <a:endParaRPr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Personal development &amp; </a:t>
            </a:r>
            <a:br>
              <a:rPr lang="en-US" dirty="0"/>
            </a:br>
            <a:r>
              <a:rPr lang="en-US" dirty="0"/>
              <a:t>Academic practice</a:t>
            </a:r>
            <a:endParaRPr dirty="0"/>
          </a:p>
        </p:txBody>
      </p:sp>
      <p:sp>
        <p:nvSpPr>
          <p:cNvPr id="365" name="Google Shape;365;p39"/>
          <p:cNvSpPr txBox="1">
            <a:spLocks noGrp="1"/>
          </p:cNvSpPr>
          <p:nvPr>
            <p:ph type="subTitle" idx="2"/>
          </p:nvPr>
        </p:nvSpPr>
        <p:spPr>
          <a:xfrm>
            <a:off x="2827020" y="3353563"/>
            <a:ext cx="5859780" cy="685800"/>
          </a:xfrm>
          <a:prstGeom prst="rect">
            <a:avLst/>
          </a:prstGeom>
        </p:spPr>
        <p:txBody>
          <a:bodyPr spcFirstLastPara="1" wrap="square" lIns="91425" tIns="91425" rIns="91425" bIns="91425" anchor="ctr" anchorCtr="0">
            <a:noAutofit/>
          </a:bodyPr>
          <a:lstStyle/>
          <a:p>
            <a:pPr marL="0" indent="0"/>
            <a:r>
              <a:rPr lang="en-US" dirty="0"/>
              <a:t>The student applies relevant (research) methods and techniques in combination with relevant and adequate argumentation. They can reflect on (business) processes and their role in them, both theoretically and practically, by constantly evaluating their own actions and adapting them with input from others. They can translate the result of the reflection into concrete personal learning objectives. </a:t>
            </a:r>
            <a:endParaRPr lang="en"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dirty="0">
                <a:solidFill>
                  <a:srgbClr val="999999"/>
                </a:solidFill>
                <a:latin typeface="Roboto"/>
                <a:ea typeface="Roboto"/>
                <a:cs typeface="Roboto"/>
                <a:sym typeface="Roboto"/>
              </a:rPr>
              <a:t>2</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40545050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US" dirty="0"/>
              <a:t>2</a:t>
            </a:r>
            <a:endParaRPr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pPr marL="0" indent="0"/>
            <a:r>
              <a:rPr lang="en-US" sz="1050" dirty="0"/>
              <a:t>The student can reflect on (business) processes and their role in them, both theoretically and practically, by constantly evaluating their own actions and adapting them with input from others. They can translate the result of the reflection into concrete personal learning objectives. </a:t>
            </a:r>
            <a:endParaRPr lang="en-GB" dirty="0"/>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2.6</a:t>
            </a:r>
            <a:endParaRPr dirty="0"/>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Critical Thinking. The student is able to apply critical thinking skills during the block on the project and the learning experience. </a:t>
            </a:r>
            <a:endParaRPr lang="en-US" b="1">
              <a:solidFill>
                <a:schemeClr val="bg1"/>
              </a:solidFill>
              <a:cs typeface="Calibri"/>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Personal development</a:t>
            </a:r>
            <a:endParaRPr sz="900" dirty="0"/>
          </a:p>
        </p:txBody>
      </p:sp>
      <p:graphicFrame>
        <p:nvGraphicFramePr>
          <p:cNvPr id="6" name="Table 5">
            <a:extLst>
              <a:ext uri="{FF2B5EF4-FFF2-40B4-BE49-F238E27FC236}">
                <a16:creationId xmlns:a16="http://schemas.microsoft.com/office/drawing/2014/main" id="{D8E01E80-AEF4-7189-456E-29D18310FC33}"/>
              </a:ext>
            </a:extLst>
          </p:cNvPr>
          <p:cNvGraphicFramePr>
            <a:graphicFrameLocks noGrp="1"/>
          </p:cNvGraphicFramePr>
          <p:nvPr>
            <p:extLst>
              <p:ext uri="{D42A27DB-BD31-4B8C-83A1-F6EECF244321}">
                <p14:modId xmlns:p14="http://schemas.microsoft.com/office/powerpoint/2010/main" val="136536420"/>
              </p:ext>
            </p:extLst>
          </p:nvPr>
        </p:nvGraphicFramePr>
        <p:xfrm>
          <a:off x="-1" y="1061234"/>
          <a:ext cx="9143997" cy="4119475"/>
        </p:xfrm>
        <a:graphic>
          <a:graphicData uri="http://schemas.openxmlformats.org/drawingml/2006/table">
            <a:tbl>
              <a:tblPr bandRow="1">
                <a:tableStyleId>{764D4AE7-FFBC-431D-9275-528F30A785D3}</a:tableStyleId>
              </a:tblPr>
              <a:tblGrid>
                <a:gridCol w="1699655">
                  <a:extLst>
                    <a:ext uri="{9D8B030D-6E8A-4147-A177-3AD203B41FA5}">
                      <a16:colId xmlns:a16="http://schemas.microsoft.com/office/drawing/2014/main" val="2517153488"/>
                    </a:ext>
                  </a:extLst>
                </a:gridCol>
                <a:gridCol w="7444342">
                  <a:extLst>
                    <a:ext uri="{9D8B030D-6E8A-4147-A177-3AD203B41FA5}">
                      <a16:colId xmlns:a16="http://schemas.microsoft.com/office/drawing/2014/main" val="1383722779"/>
                    </a:ext>
                  </a:extLst>
                </a:gridCol>
              </a:tblGrid>
              <a:tr h="168479">
                <a:tc>
                  <a:txBody>
                    <a:bodyPr/>
                    <a:lstStyle/>
                    <a:p>
                      <a:pPr algn="ctr" fontAlgn="ctr"/>
                      <a:r>
                        <a:rPr lang="en-US" sz="1100" b="1" dirty="0">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1100" b="1" dirty="0">
                          <a:effectLst/>
                          <a:latin typeface="Calibri"/>
                        </a:rPr>
                        <a:t>A: 10 points</a:t>
                      </a:r>
                    </a:p>
                  </a:txBody>
                  <a:tcPr marL="9525" marR="9525" marT="9525"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1631699650"/>
                  </a:ext>
                </a:extLst>
              </a:tr>
              <a:tr h="1009402">
                <a:tc>
                  <a:txBody>
                    <a:bodyPr/>
                    <a:lstStyle/>
                    <a:p>
                      <a:pPr rtl="0" fontAlgn="t"/>
                      <a:r>
                        <a:rPr lang="en-US" sz="1000" dirty="0">
                          <a:effectLst/>
                          <a:latin typeface="Calibri"/>
                        </a:rPr>
                        <a:t>Student submitted a complete learning log, work log and self-assessment rubric.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fontAlgn="t"/>
                      <a:r>
                        <a:rPr lang="en-US" sz="1000" dirty="0">
                          <a:effectLst/>
                          <a:latin typeface="Calibri"/>
                        </a:rPr>
                        <a:t>The student demonstrates the ability to critically evaluate their approach to solving computer vision tasks by reflecting on daily progress through work log entries and weekly progress through the learning log. This includes error analysis, identifying challenges, identifying edge cases, justifying decisions, listing assumptions and planning next steps to iteratively improve the project. The student consistently applies these reflections to optimize workflow and enhance problem-solving strategies, with the iterative improvement clearly identifiable in the worklog and learning log section B. The student discusses three crucial iterations in the final block presentation in detail.</a:t>
                      </a:r>
                    </a:p>
                  </a:txBody>
                  <a:tcPr marL="9525" marR="9525" marT="9525">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2358441026"/>
                  </a:ext>
                </a:extLst>
              </a:tr>
              <a:tr h="288718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err="1">
                          <a:effectLst/>
                          <a:latin typeface="Calibri"/>
                          <a:hlinkClick r:id="rId3"/>
                        </a:rPr>
                        <a:t>self_assessment</a:t>
                      </a:r>
                      <a:r>
                        <a:rPr lang="en-US" sz="1000" dirty="0">
                          <a:effectLst/>
                          <a:latin typeface="Calibri"/>
                          <a:hlinkClick r:id="rId3"/>
                        </a:rPr>
                        <a:t>-rubric</a:t>
                      </a:r>
                      <a:r>
                        <a:rPr lang="en-US" sz="1000" dirty="0">
                          <a:effectLst/>
                          <a:latin typeface="Calibri"/>
                        </a:rPr>
                        <a:t> , </a:t>
                      </a:r>
                      <a:r>
                        <a:rPr lang="en-US" sz="1000" dirty="0" err="1">
                          <a:effectLst/>
                          <a:latin typeface="Calibri"/>
                          <a:hlinkClick r:id="rId4"/>
                        </a:rPr>
                        <a:t>Working_log</a:t>
                      </a:r>
                      <a:r>
                        <a:rPr lang="en-US" sz="1000" dirty="0">
                          <a:effectLst/>
                          <a:latin typeface="Calibri"/>
                        </a:rPr>
                        <a:t>, </a:t>
                      </a:r>
                      <a:r>
                        <a:rPr lang="en-US" sz="1000" dirty="0">
                          <a:effectLst/>
                          <a:latin typeface="Calibri"/>
                          <a:hlinkClick r:id="rId5"/>
                        </a:rPr>
                        <a:t>recorded video </a:t>
                      </a:r>
                      <a:r>
                        <a:rPr lang="en-US" sz="1000" dirty="0">
                          <a:effectLst/>
                          <a:latin typeface="Calibri"/>
                        </a:rPr>
                        <a:t> , </a:t>
                      </a:r>
                      <a:r>
                        <a:rPr lang="en-US" sz="1000" dirty="0">
                          <a:effectLst/>
                          <a:latin typeface="Calibri"/>
                          <a:hlinkClick r:id="rId6"/>
                        </a:rPr>
                        <a:t>Presentation</a:t>
                      </a:r>
                      <a:endParaRPr lang="en-US" sz="1000" dirty="0">
                        <a:effectLst/>
                        <a:latin typeface="Calibri"/>
                      </a:endParaRPr>
                    </a:p>
                    <a:p>
                      <a:pPr lvl="0">
                        <a:buNone/>
                      </a:pPr>
                      <a:endParaRPr lang="en-US" sz="10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r>
                        <a:rPr lang="en-US" sz="1000" dirty="0"/>
                        <a:t>My presentation clearly shows how I critically evaluated my approach throughout the block. The work log and learning log show that I reflected daily and weekly on my progress. I identified challenges, like segmentation issues and model overfitting, and planned how to solve them. For example, I adjusted step sizes and morphological operations score thresholds and iteratively improved workflows.</a:t>
                      </a:r>
                    </a:p>
                    <a:p>
                      <a:r>
                        <a:rPr lang="en-US" sz="1000" dirty="0"/>
                        <a:t>I also highlighted three key iterations:</a:t>
                      </a:r>
                    </a:p>
                    <a:p>
                      <a:r>
                        <a:rPr lang="en-US" sz="1000" dirty="0"/>
                        <a:t>First most important critical part is to actually divide the image into 5 parts assuming there is only 1 plant per sector .</a:t>
                      </a:r>
                    </a:p>
                    <a:p>
                      <a:r>
                        <a:rPr lang="en-US" sz="1000" dirty="0"/>
                        <a:t>Fixed and refined the PID controller in Task 13, mainly fixing the z-axis to y-axis in order the inoculation to be in the right spot.</a:t>
                      </a:r>
                    </a:p>
                    <a:p>
                      <a:r>
                        <a:rPr lang="en-US" sz="1000" dirty="0"/>
                        <a:t>Fine-tuning reinforcement learning and Task 8 adjusting the 5th sector so I do not get random noise in image 14 plant 5.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t>Which made it possible to get 7</a:t>
                      </a:r>
                      <a:r>
                        <a:rPr lang="en-US" sz="1000" baseline="30000" dirty="0"/>
                        <a:t>th</a:t>
                      </a:r>
                      <a:r>
                        <a:rPr lang="en-US" sz="1000" dirty="0"/>
                        <a:t> place in the Kaggle competition. </a:t>
                      </a:r>
                      <a:r>
                        <a:rPr lang="en-US" sz="1000" dirty="0">
                          <a:effectLst/>
                          <a:latin typeface="Calibri"/>
                          <a:hlinkClick r:id="rId5"/>
                        </a:rPr>
                        <a:t>recorded video </a:t>
                      </a:r>
                      <a:r>
                        <a:rPr lang="en-US" sz="1000" dirty="0">
                          <a:effectLst/>
                          <a:latin typeface="Calibri"/>
                        </a:rPr>
                        <a:t> , </a:t>
                      </a:r>
                      <a:r>
                        <a:rPr lang="en-US" sz="1000" dirty="0">
                          <a:effectLst/>
                          <a:latin typeface="Calibri"/>
                          <a:hlinkClick r:id="rId6"/>
                        </a:rPr>
                        <a:t>Presentation</a:t>
                      </a:r>
                      <a:endParaRPr lang="en-US" sz="1000" dirty="0">
                        <a:effectLst/>
                        <a:latin typeface="Calibri"/>
                      </a:endParaRPr>
                    </a:p>
                    <a:p>
                      <a:endParaRPr lang="en-US" sz="1000" dirty="0"/>
                    </a:p>
                    <a:p>
                      <a:pPr lvl="0">
                        <a:buNone/>
                      </a:pPr>
                      <a:endParaRPr lang="en-US" sz="1000" dirty="0">
                        <a:effectLst/>
                        <a:latin typeface="Calibri"/>
                      </a:endParaRPr>
                    </a:p>
                  </a:txBody>
                  <a:tcPr marL="9524" marR="9524" marT="9524">
                    <a:lnL w="6350">
                      <a:solidFill>
                        <a:srgbClr val="000000"/>
                      </a:solidFill>
                    </a:lnL>
                    <a:lnR w="0">
                      <a:noFill/>
                    </a:lnR>
                    <a:lnT w="6350">
                      <a:solidFill>
                        <a:srgbClr val="000000"/>
                      </a:solidFill>
                    </a:lnT>
                    <a:lnB w="6350">
                      <a:solidFill>
                        <a:srgbClr val="000000"/>
                      </a:solidFill>
                    </a:lnB>
                    <a:solidFill>
                      <a:srgbClr val="FFE1CC"/>
                    </a:solidFill>
                  </a:tcPr>
                </a:tc>
                <a:extLst>
                  <a:ext uri="{0D108BD9-81ED-4DB2-BD59-A6C34878D82A}">
                    <a16:rowId xmlns:a16="http://schemas.microsoft.com/office/drawing/2014/main" val="4244849281"/>
                  </a:ext>
                </a:extLst>
              </a:tr>
            </a:tbl>
          </a:graphicData>
        </a:graphic>
      </p:graphicFrame>
      <p:pic>
        <p:nvPicPr>
          <p:cNvPr id="3" name="Picture 2">
            <a:extLst>
              <a:ext uri="{FF2B5EF4-FFF2-40B4-BE49-F238E27FC236}">
                <a16:creationId xmlns:a16="http://schemas.microsoft.com/office/drawing/2014/main" id="{FF4AD2D2-4DB7-0284-F144-3E041A3A6017}"/>
              </a:ext>
            </a:extLst>
          </p:cNvPr>
          <p:cNvPicPr>
            <a:picLocks noChangeAspect="1"/>
          </p:cNvPicPr>
          <p:nvPr/>
        </p:nvPicPr>
        <p:blipFill>
          <a:blip r:embed="rId7"/>
          <a:stretch>
            <a:fillRect/>
          </a:stretch>
        </p:blipFill>
        <p:spPr>
          <a:xfrm>
            <a:off x="6280073" y="3720896"/>
            <a:ext cx="2863923" cy="1466740"/>
          </a:xfrm>
          <a:prstGeom prst="rect">
            <a:avLst/>
          </a:prstGeom>
        </p:spPr>
      </p:pic>
      <p:pic>
        <p:nvPicPr>
          <p:cNvPr id="5" name="Picture 4">
            <a:extLst>
              <a:ext uri="{FF2B5EF4-FFF2-40B4-BE49-F238E27FC236}">
                <a16:creationId xmlns:a16="http://schemas.microsoft.com/office/drawing/2014/main" id="{4278913C-E208-B126-0CB5-3A10DFD6A972}"/>
              </a:ext>
            </a:extLst>
          </p:cNvPr>
          <p:cNvPicPr>
            <a:picLocks noChangeAspect="1"/>
          </p:cNvPicPr>
          <p:nvPr/>
        </p:nvPicPr>
        <p:blipFill>
          <a:blip r:embed="rId8"/>
          <a:stretch>
            <a:fillRect/>
          </a:stretch>
        </p:blipFill>
        <p:spPr>
          <a:xfrm>
            <a:off x="2410728" y="3711697"/>
            <a:ext cx="3699132" cy="1485138"/>
          </a:xfrm>
          <a:prstGeom prst="rect">
            <a:avLst/>
          </a:prstGeom>
        </p:spPr>
      </p:pic>
      <p:sp>
        <p:nvSpPr>
          <p:cNvPr id="8" name="TextBox 7">
            <a:extLst>
              <a:ext uri="{FF2B5EF4-FFF2-40B4-BE49-F238E27FC236}">
                <a16:creationId xmlns:a16="http://schemas.microsoft.com/office/drawing/2014/main" id="{12743810-30D6-002F-8E74-FE7E1C6F40F8}"/>
              </a:ext>
            </a:extLst>
          </p:cNvPr>
          <p:cNvSpPr txBox="1"/>
          <p:nvPr/>
        </p:nvSpPr>
        <p:spPr>
          <a:xfrm>
            <a:off x="2805545" y="3475464"/>
            <a:ext cx="3041073" cy="307777"/>
          </a:xfrm>
          <a:prstGeom prst="rect">
            <a:avLst/>
          </a:prstGeom>
          <a:noFill/>
        </p:spPr>
        <p:txBody>
          <a:bodyPr wrap="square" rtlCol="0">
            <a:spAutoFit/>
          </a:bodyPr>
          <a:lstStyle/>
          <a:p>
            <a:pPr algn="ctr"/>
            <a:r>
              <a:rPr lang="en-US" dirty="0"/>
              <a:t>Before adjusting  </a:t>
            </a:r>
            <a:endParaRPr lang="en-150" dirty="0"/>
          </a:p>
        </p:txBody>
      </p:sp>
      <p:sp>
        <p:nvSpPr>
          <p:cNvPr id="9" name="TextBox 8">
            <a:extLst>
              <a:ext uri="{FF2B5EF4-FFF2-40B4-BE49-F238E27FC236}">
                <a16:creationId xmlns:a16="http://schemas.microsoft.com/office/drawing/2014/main" id="{B6FE9B6B-EADB-0E9F-54D7-4A2ED0A2DFA5}"/>
              </a:ext>
            </a:extLst>
          </p:cNvPr>
          <p:cNvSpPr txBox="1"/>
          <p:nvPr/>
        </p:nvSpPr>
        <p:spPr>
          <a:xfrm>
            <a:off x="6705601" y="3475463"/>
            <a:ext cx="1842654" cy="307777"/>
          </a:xfrm>
          <a:prstGeom prst="rect">
            <a:avLst/>
          </a:prstGeom>
          <a:noFill/>
        </p:spPr>
        <p:txBody>
          <a:bodyPr wrap="square" rtlCol="0">
            <a:spAutoFit/>
          </a:bodyPr>
          <a:lstStyle/>
          <a:p>
            <a:r>
              <a:rPr lang="en-US" dirty="0"/>
              <a:t>Refined predictions </a:t>
            </a:r>
            <a:endParaRPr lang="en-150" dirty="0"/>
          </a:p>
        </p:txBody>
      </p:sp>
    </p:spTree>
    <p:extLst>
      <p:ext uri="{BB962C8B-B14F-4D97-AF65-F5344CB8AC3E}">
        <p14:creationId xmlns:p14="http://schemas.microsoft.com/office/powerpoint/2010/main" val="38388654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5</a:t>
            </a:r>
            <a:endParaRPr lang="en-US"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dirty="0"/>
              <a:t>Domain Knowledge</a:t>
            </a:r>
          </a:p>
        </p:txBody>
      </p:sp>
      <p:sp>
        <p:nvSpPr>
          <p:cNvPr id="365" name="Google Shape;365;p39"/>
          <p:cNvSpPr txBox="1">
            <a:spLocks noGrp="1"/>
          </p:cNvSpPr>
          <p:nvPr>
            <p:ph type="subTitle" idx="2"/>
          </p:nvPr>
        </p:nvSpPr>
        <p:spPr>
          <a:xfrm>
            <a:off x="2827020" y="3353563"/>
            <a:ext cx="5859780" cy="685800"/>
          </a:xfrm>
          <a:prstGeom prst="rect">
            <a:avLst/>
          </a:prstGeom>
        </p:spPr>
        <p:txBody>
          <a:bodyPr spcFirstLastPara="1" wrap="square" lIns="91425" tIns="91425" rIns="91425" bIns="91425" anchor="ctr" anchorCtr="0">
            <a:noAutofit/>
          </a:bodyPr>
          <a:lstStyle/>
          <a:p>
            <a:pPr marL="0" indent="0"/>
            <a:r>
              <a:rPr lang="en-US" b="1" dirty="0">
                <a:solidFill>
                  <a:schemeClr val="bg1"/>
                </a:solidFill>
              </a:rPr>
              <a:t>Domain Knowledge. The student has such knowledge of and insight into one or more domains that they can function as a discussion partner for experts. They are able to quickly immerse themselves in new domains and associated professional networks. </a:t>
            </a:r>
            <a:endParaRPr lang="en-US">
              <a:solidFill>
                <a:schemeClr val="bg1"/>
              </a:solidFill>
            </a:endParaRPr>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dirty="0">
                <a:solidFill>
                  <a:srgbClr val="999999"/>
                </a:solidFill>
                <a:latin typeface="Roboto"/>
                <a:ea typeface="Roboto"/>
                <a:cs typeface="Roboto"/>
                <a:sym typeface="Roboto"/>
              </a:rPr>
              <a:t>5</a:t>
            </a:r>
            <a:endParaRPr lang="en-US" sz="40000" dirty="0">
              <a:solidFill>
                <a:srgbClr val="999999"/>
              </a:solidFill>
              <a:latin typeface="Roboto"/>
              <a:ea typeface="Roboto"/>
              <a:cs typeface="Roboto"/>
            </a:endParaRPr>
          </a:p>
        </p:txBody>
      </p:sp>
    </p:spTree>
    <p:extLst>
      <p:ext uri="{BB962C8B-B14F-4D97-AF65-F5344CB8AC3E}">
        <p14:creationId xmlns:p14="http://schemas.microsoft.com/office/powerpoint/2010/main" val="36129165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5</a:t>
            </a:r>
            <a:endParaRPr lang="en-US"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r>
              <a:rPr lang="en-US" b="1" i="0" dirty="0">
                <a:solidFill>
                  <a:schemeClr val="bg1"/>
                </a:solidFill>
              </a:rPr>
              <a:t>The student has such knowledge of and insight into one or more domains that they can function as a discussion partner for experts.</a:t>
            </a:r>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5.1</a:t>
            </a:r>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Domain Knowledge. The student demonstrates a solid understanding of the project domain by accurately describing the client and outlining the problem using appropriate domain-specific terminology.</a:t>
            </a:r>
            <a:endParaRPr lang="en-US" b="1" dirty="0">
              <a:solidFill>
                <a:schemeClr val="bg1"/>
              </a:solidFill>
              <a:cs typeface="Calibri"/>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Domain Knowledge</a:t>
            </a:r>
            <a:endParaRPr sz="900" dirty="0"/>
          </a:p>
        </p:txBody>
      </p:sp>
      <p:graphicFrame>
        <p:nvGraphicFramePr>
          <p:cNvPr id="3" name="Table 2">
            <a:extLst>
              <a:ext uri="{FF2B5EF4-FFF2-40B4-BE49-F238E27FC236}">
                <a16:creationId xmlns:a16="http://schemas.microsoft.com/office/drawing/2014/main" id="{86C76A9B-7F41-E234-E77F-169E3C66053B}"/>
              </a:ext>
            </a:extLst>
          </p:cNvPr>
          <p:cNvGraphicFramePr>
            <a:graphicFrameLocks noGrp="1"/>
          </p:cNvGraphicFramePr>
          <p:nvPr>
            <p:extLst>
              <p:ext uri="{D42A27DB-BD31-4B8C-83A1-F6EECF244321}">
                <p14:modId xmlns:p14="http://schemas.microsoft.com/office/powerpoint/2010/main" val="2208595461"/>
              </p:ext>
            </p:extLst>
          </p:nvPr>
        </p:nvGraphicFramePr>
        <p:xfrm>
          <a:off x="0" y="1069376"/>
          <a:ext cx="9143999" cy="4114081"/>
        </p:xfrm>
        <a:graphic>
          <a:graphicData uri="http://schemas.openxmlformats.org/drawingml/2006/table">
            <a:tbl>
              <a:tblPr bandRow="1">
                <a:tableStyleId>{764D4AE7-FFBC-431D-9275-528F30A785D3}</a:tableStyleId>
              </a:tblPr>
              <a:tblGrid>
                <a:gridCol w="2306765">
                  <a:extLst>
                    <a:ext uri="{9D8B030D-6E8A-4147-A177-3AD203B41FA5}">
                      <a16:colId xmlns:a16="http://schemas.microsoft.com/office/drawing/2014/main" val="2131311273"/>
                    </a:ext>
                  </a:extLst>
                </a:gridCol>
                <a:gridCol w="6837234">
                  <a:extLst>
                    <a:ext uri="{9D8B030D-6E8A-4147-A177-3AD203B41FA5}">
                      <a16:colId xmlns:a16="http://schemas.microsoft.com/office/drawing/2014/main" val="4106739054"/>
                    </a:ext>
                  </a:extLst>
                </a:gridCol>
              </a:tblGrid>
              <a:tr h="200898">
                <a:tc>
                  <a:txBody>
                    <a:bodyPr/>
                    <a:lstStyle/>
                    <a:p>
                      <a:pPr algn="ctr" fontAlgn="ctr"/>
                      <a:r>
                        <a:rPr lang="en-US" sz="1100" b="1" dirty="0">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1100" b="1" dirty="0">
                          <a:effectLst/>
                          <a:latin typeface="Calibri"/>
                        </a:rPr>
                        <a:t>A: 10 points</a:t>
                      </a:r>
                    </a:p>
                  </a:txBody>
                  <a:tcPr marL="9525" marR="9525" marT="9525"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1117963615"/>
                  </a:ext>
                </a:extLst>
              </a:tr>
              <a:tr h="817453">
                <a:tc>
                  <a:txBody>
                    <a:bodyPr/>
                    <a:lstStyle/>
                    <a:p>
                      <a:pPr rtl="0" fontAlgn="t"/>
                      <a:r>
                        <a:rPr lang="en-US" sz="1000" dirty="0">
                          <a:effectLst/>
                          <a:latin typeface="Calibri"/>
                        </a:rPr>
                        <a:t>Student submitted a complete learning log, work log and self-assessment rubric.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fontAlgn="t"/>
                      <a:r>
                        <a:rPr lang="en-US" sz="1000" dirty="0">
                          <a:effectLst/>
                          <a:latin typeface="Calibri"/>
                        </a:rPr>
                        <a:t>The student demonstrates a clear understanding of the project domain by accurately describing the client, outlining the problem, and correctly using domain-specific terminology during the presentation and answering questions. This includes articulating the significance of the problem and its broader context, ensuring effective communication of key concepts and objectives.</a:t>
                      </a:r>
                    </a:p>
                  </a:txBody>
                  <a:tcPr marL="9525" marR="9525" marT="9525">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813626576"/>
                  </a:ext>
                </a:extLst>
              </a:tr>
              <a:tr h="3073743">
                <a:tc>
                  <a:txBody>
                    <a:bodyPr/>
                    <a:lstStyle/>
                    <a:p>
                      <a:pPr lvl="0">
                        <a:buNone/>
                      </a:pPr>
                      <a:r>
                        <a:rPr lang="en-US" sz="1000" dirty="0" err="1">
                          <a:effectLst/>
                          <a:latin typeface="Calibri"/>
                          <a:hlinkClick r:id="rId3"/>
                        </a:rPr>
                        <a:t>self_assessment</a:t>
                      </a:r>
                      <a:r>
                        <a:rPr lang="en-US" sz="1000" dirty="0">
                          <a:effectLst/>
                          <a:latin typeface="Calibri"/>
                          <a:hlinkClick r:id="rId3"/>
                        </a:rPr>
                        <a:t>-rubric</a:t>
                      </a:r>
                      <a:r>
                        <a:rPr lang="en-US" sz="1000" dirty="0">
                          <a:effectLst/>
                          <a:latin typeface="Calibri"/>
                        </a:rPr>
                        <a:t>  , </a:t>
                      </a:r>
                      <a:r>
                        <a:rPr lang="en-US" sz="1000" dirty="0" err="1">
                          <a:effectLst/>
                          <a:latin typeface="Calibri"/>
                          <a:hlinkClick r:id="rId4"/>
                        </a:rPr>
                        <a:t>Working_log</a:t>
                      </a:r>
                      <a:endParaRPr lang="en-US" sz="10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r>
                        <a:rPr lang="en-US" sz="1000" b="1" dirty="0"/>
                        <a:t>Client Description:</a:t>
                      </a:r>
                      <a:r>
                        <a:rPr lang="en-US" sz="1000" dirty="0"/>
                        <a:t> On Slide 2, I introduced the project’s client and their requirements, particularly focusing on the need for improving segmentation and object detection workflows for specific datasets.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a:t>Problem Outline:</a:t>
                      </a:r>
                      <a:r>
                        <a:rPr lang="en-US" sz="1000" dirty="0"/>
                        <a:t> In the "Task 3 Segmentation" slide, I outlined the segmentation challenges, such as small object detection and bounding box alignment issues, using domain-specific terms like "skeletonization" and "morphological </a:t>
                      </a:r>
                      <a:r>
                        <a:rPr lang="en-US" sz="1000" dirty="0" err="1"/>
                        <a:t>operations.“</a:t>
                      </a:r>
                      <a:r>
                        <a:rPr lang="en-US" sz="1000" dirty="0" err="1">
                          <a:effectLst/>
                          <a:latin typeface="Calibri"/>
                          <a:hlinkClick r:id="rId5"/>
                        </a:rPr>
                        <a:t>Presentation</a:t>
                      </a:r>
                      <a:endParaRPr lang="en-US" sz="1000" dirty="0">
                        <a:effectLst/>
                        <a:latin typeface="Calibri"/>
                      </a:endParaRPr>
                    </a:p>
                    <a:p>
                      <a:endParaRPr lang="en-US" sz="1000" dirty="0"/>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a:t>Broader Context and Significance:</a:t>
                      </a:r>
                      <a:r>
                        <a:rPr lang="en-US" sz="1000" dirty="0"/>
                        <a:t> On the Kaggle leaderboard slide, I explained how improving segmentation logic impacts real-world performance in similar AI applications, emphasizing the importance of accuracy and efficiency in the broader field of computer vision.</a:t>
                      </a:r>
                      <a:r>
                        <a:rPr lang="en-US" sz="1000" dirty="0">
                          <a:effectLst/>
                          <a:latin typeface="Calibri"/>
                        </a:rPr>
                        <a:t> </a:t>
                      </a:r>
                      <a:r>
                        <a:rPr lang="en-US" sz="1000" dirty="0">
                          <a:effectLst/>
                          <a:latin typeface="Calibri"/>
                          <a:hlinkClick r:id="rId5"/>
                        </a:rPr>
                        <a:t>Presentation</a:t>
                      </a:r>
                      <a:endParaRPr lang="en-US" sz="1000" dirty="0">
                        <a:effectLst/>
                        <a:latin typeface="Calibri"/>
                      </a:endParaRPr>
                    </a:p>
                    <a:p>
                      <a:endParaRPr lang="en-US" sz="1000" dirty="0"/>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a:t>Answering Questions:</a:t>
                      </a:r>
                      <a:r>
                        <a:rPr lang="en-US" sz="1000" dirty="0"/>
                        <a:t> During the presentation Q&amp;A, I elaborated on terms like "step size adjustment" and "PID controller refinement," articulating how these directly influence model performance and usability, showing a strong grasp of domain-specific details. </a:t>
                      </a:r>
                      <a:r>
                        <a:rPr lang="en-US" sz="1000" dirty="0">
                          <a:effectLst/>
                          <a:latin typeface="Calibri"/>
                          <a:hlinkClick r:id="rId6"/>
                        </a:rPr>
                        <a:t>recorded video </a:t>
                      </a:r>
                      <a:r>
                        <a:rPr lang="en-US" sz="1000" dirty="0">
                          <a:effectLst/>
                          <a:latin typeface="Calibri"/>
                        </a:rPr>
                        <a:t> , </a:t>
                      </a:r>
                      <a:r>
                        <a:rPr lang="en-US" sz="1000" dirty="0">
                          <a:effectLst/>
                          <a:latin typeface="Calibri"/>
                          <a:hlinkClick r:id="rId5"/>
                        </a:rPr>
                        <a:t>Presentation</a:t>
                      </a:r>
                      <a:r>
                        <a:rPr lang="en-US" sz="1000" dirty="0">
                          <a:effectLst/>
                          <a:latin typeface="Calibri"/>
                        </a:rPr>
                        <a:t>(after minute 12 I address the questions that the audience had)</a:t>
                      </a:r>
                    </a:p>
                    <a:p>
                      <a:endParaRPr lang="en-US" sz="1000" dirty="0"/>
                    </a:p>
                    <a:p>
                      <a:pPr lvl="0">
                        <a:buNone/>
                      </a:pPr>
                      <a:endParaRPr lang="en-US" sz="1000" dirty="0">
                        <a:effectLst/>
                        <a:latin typeface="Calibri"/>
                      </a:endParaRPr>
                    </a:p>
                  </a:txBody>
                  <a:tcPr marL="9524" marR="9524" marT="9524">
                    <a:lnL w="6350">
                      <a:solidFill>
                        <a:srgbClr val="000000"/>
                      </a:solidFill>
                    </a:lnL>
                    <a:lnR w="0">
                      <a:noFill/>
                    </a:lnR>
                    <a:lnT w="6350">
                      <a:solidFill>
                        <a:srgbClr val="000000"/>
                      </a:solidFill>
                    </a:lnT>
                    <a:lnB w="6350">
                      <a:solidFill>
                        <a:srgbClr val="000000"/>
                      </a:solidFill>
                    </a:lnB>
                    <a:solidFill>
                      <a:srgbClr val="FFE1CC"/>
                    </a:solidFill>
                  </a:tcPr>
                </a:tc>
                <a:extLst>
                  <a:ext uri="{0D108BD9-81ED-4DB2-BD59-A6C34878D82A}">
                    <a16:rowId xmlns:a16="http://schemas.microsoft.com/office/drawing/2014/main" val="1498371824"/>
                  </a:ext>
                </a:extLst>
              </a:tr>
            </a:tbl>
          </a:graphicData>
        </a:graphic>
      </p:graphicFrame>
    </p:spTree>
    <p:extLst>
      <p:ext uri="{BB962C8B-B14F-4D97-AF65-F5344CB8AC3E}">
        <p14:creationId xmlns:p14="http://schemas.microsoft.com/office/powerpoint/2010/main" val="25417453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6.4</a:t>
            </a:r>
            <a:endParaRPr lang="en-US"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dirty="0"/>
              <a:t>Data Collection and Processing</a:t>
            </a:r>
          </a:p>
        </p:txBody>
      </p:sp>
      <p:sp>
        <p:nvSpPr>
          <p:cNvPr id="365" name="Google Shape;365;p39"/>
          <p:cNvSpPr txBox="1">
            <a:spLocks noGrp="1"/>
          </p:cNvSpPr>
          <p:nvPr>
            <p:ph type="subTitle" idx="2"/>
          </p:nvPr>
        </p:nvSpPr>
        <p:spPr>
          <a:xfrm>
            <a:off x="2827020" y="3353563"/>
            <a:ext cx="5859780" cy="685800"/>
          </a:xfrm>
          <a:prstGeom prst="rect">
            <a:avLst/>
          </a:prstGeom>
        </p:spPr>
        <p:txBody>
          <a:bodyPr spcFirstLastPara="1" wrap="square" lIns="91425" tIns="91425" rIns="91425" bIns="91425" anchor="ctr" anchorCtr="0">
            <a:noAutofit/>
          </a:bodyPr>
          <a:lstStyle/>
          <a:p>
            <a:pPr marL="0" indent="0"/>
            <a:r>
              <a:rPr lang="en-US" b="1" dirty="0"/>
              <a:t>The student masters (technological) skills to acquire, pre-process, process and manage the necessary data to create value for individuals, organizations and domains. </a:t>
            </a:r>
            <a:endParaRPr lang="en-US"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dirty="0">
                <a:solidFill>
                  <a:srgbClr val="999999"/>
                </a:solidFill>
                <a:latin typeface="Roboto"/>
                <a:ea typeface="Roboto"/>
                <a:cs typeface="Roboto"/>
              </a:rPr>
              <a:t>6</a:t>
            </a:r>
          </a:p>
        </p:txBody>
      </p:sp>
    </p:spTree>
    <p:extLst>
      <p:ext uri="{BB962C8B-B14F-4D97-AF65-F5344CB8AC3E}">
        <p14:creationId xmlns:p14="http://schemas.microsoft.com/office/powerpoint/2010/main" val="4144831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6</a:t>
            </a:r>
            <a:endParaRPr lang="en-US"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r>
              <a:rPr lang="en-US" b="1" i="0" dirty="0">
                <a:solidFill>
                  <a:schemeClr val="bg1"/>
                </a:solidFill>
              </a:rPr>
              <a:t>The student masters (technological) skills to acquire, pre-process, process and manage the necessary data to create value for individuals, organizations and domains. </a:t>
            </a:r>
            <a:endParaRPr lang="en-US">
              <a:solidFill>
                <a:schemeClr val="bg1"/>
              </a:solidFill>
            </a:endParaRPr>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6.4</a:t>
            </a:r>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Image Data. The student demonstrates the ability to collect, label, and process image data.</a:t>
            </a:r>
            <a:endParaRPr lang="en-US" dirty="0">
              <a:solidFill>
                <a:schemeClr val="bg1"/>
              </a:solidFill>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Data Collection and Processing</a:t>
            </a:r>
            <a:endParaRPr sz="900" dirty="0"/>
          </a:p>
        </p:txBody>
      </p:sp>
      <p:graphicFrame>
        <p:nvGraphicFramePr>
          <p:cNvPr id="4" name="Table 3">
            <a:extLst>
              <a:ext uri="{FF2B5EF4-FFF2-40B4-BE49-F238E27FC236}">
                <a16:creationId xmlns:a16="http://schemas.microsoft.com/office/drawing/2014/main" id="{659CECB7-F3E2-D086-4534-A5F67040C643}"/>
              </a:ext>
            </a:extLst>
          </p:cNvPr>
          <p:cNvGraphicFramePr>
            <a:graphicFrameLocks noGrp="1"/>
          </p:cNvGraphicFramePr>
          <p:nvPr>
            <p:extLst>
              <p:ext uri="{D42A27DB-BD31-4B8C-83A1-F6EECF244321}">
                <p14:modId xmlns:p14="http://schemas.microsoft.com/office/powerpoint/2010/main" val="3349962484"/>
              </p:ext>
            </p:extLst>
          </p:nvPr>
        </p:nvGraphicFramePr>
        <p:xfrm>
          <a:off x="263" y="1079500"/>
          <a:ext cx="9143887" cy="4057287"/>
        </p:xfrm>
        <a:graphic>
          <a:graphicData uri="http://schemas.openxmlformats.org/drawingml/2006/table">
            <a:tbl>
              <a:tblPr bandRow="1">
                <a:tableStyleId>{764D4AE7-FFBC-431D-9275-528F30A785D3}</a:tableStyleId>
              </a:tblPr>
              <a:tblGrid>
                <a:gridCol w="1170446">
                  <a:extLst>
                    <a:ext uri="{9D8B030D-6E8A-4147-A177-3AD203B41FA5}">
                      <a16:colId xmlns:a16="http://schemas.microsoft.com/office/drawing/2014/main" val="3967693059"/>
                    </a:ext>
                  </a:extLst>
                </a:gridCol>
                <a:gridCol w="1489977">
                  <a:extLst>
                    <a:ext uri="{9D8B030D-6E8A-4147-A177-3AD203B41FA5}">
                      <a16:colId xmlns:a16="http://schemas.microsoft.com/office/drawing/2014/main" val="367990631"/>
                    </a:ext>
                  </a:extLst>
                </a:gridCol>
                <a:gridCol w="2458569">
                  <a:extLst>
                    <a:ext uri="{9D8B030D-6E8A-4147-A177-3AD203B41FA5}">
                      <a16:colId xmlns:a16="http://schemas.microsoft.com/office/drawing/2014/main" val="651265077"/>
                    </a:ext>
                  </a:extLst>
                </a:gridCol>
                <a:gridCol w="4024895">
                  <a:extLst>
                    <a:ext uri="{9D8B030D-6E8A-4147-A177-3AD203B41FA5}">
                      <a16:colId xmlns:a16="http://schemas.microsoft.com/office/drawing/2014/main" val="1294979020"/>
                    </a:ext>
                  </a:extLst>
                </a:gridCol>
              </a:tblGrid>
              <a:tr h="299650">
                <a:tc>
                  <a:txBody>
                    <a:bodyPr/>
                    <a:lstStyle/>
                    <a:p>
                      <a:pPr algn="ctr" fontAlgn="ctr"/>
                      <a:r>
                        <a:rPr lang="en-US" sz="900" b="1" dirty="0">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A: 5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B: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C: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1636587124"/>
                  </a:ext>
                </a:extLst>
              </a:tr>
              <a:tr h="1370423">
                <a:tc>
                  <a:txBody>
                    <a:bodyPr/>
                    <a:lstStyle/>
                    <a:p>
                      <a:pPr rtl="0" fontAlgn="t"/>
                      <a:r>
                        <a:rPr lang="en-US" sz="900" dirty="0">
                          <a:effectLst/>
                          <a:latin typeface="Calibri"/>
                        </a:rPr>
                        <a:t>Student submitted a complete learning log, work log and self-assessment rubric.</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fontAlgn="t"/>
                      <a:r>
                        <a:rPr lang="en-US" sz="900" dirty="0">
                          <a:effectLst/>
                          <a:latin typeface="Calibri"/>
                        </a:rPr>
                        <a:t>The student accurately annotates images for object detection or image segmentation and provides constructive feedback on the quality of peer annotations, in line with client requirements.</a:t>
                      </a:r>
                    </a:p>
                  </a:txBody>
                  <a:tcPr marL="9525" marR="9525" marT="9525">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BE2D5"/>
                    </a:solidFill>
                  </a:tcPr>
                </a:tc>
                <a:tc>
                  <a:txBody>
                    <a:bodyPr/>
                    <a:lstStyle/>
                    <a:p>
                      <a:pPr fontAlgn="t"/>
                      <a:r>
                        <a:rPr lang="en-US" sz="900" dirty="0">
                          <a:effectLst/>
                          <a:latin typeface="Calibri"/>
                        </a:rPr>
                        <a:t>The student demonstrates the ability to load, display, and save images, convert between color spaces, and perform basic image manipulations such as resizing, cropping, or rotating. The student demonstrates the ability to perform intermediate image manipulations such as annotating with shapes, overlaying text, and applying masks to isolate regions, in line with client requirements, using industry standard tools.</a:t>
                      </a:r>
                    </a:p>
                  </a:txBody>
                  <a:tcPr marL="9525" marR="9525" marT="9525">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fontAlgn="t"/>
                      <a:r>
                        <a:rPr lang="en-US" sz="900" dirty="0">
                          <a:effectLst/>
                          <a:latin typeface="Calibri"/>
                        </a:rPr>
                        <a:t>The student demonstrates the ability to filter images for noise reduction and image enhancement; apply thresholding, edge, and contour detection. The student demonstrates the ability to execute morphological operations on images; combine various traditional computer vision methods effectively to build image segmentation and object detection pipelines without machine learning, in line with client requirements, using industry standard tools.</a:t>
                      </a:r>
                    </a:p>
                  </a:txBody>
                  <a:tcPr marL="9525" marR="9525" marT="9525">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BE2D5"/>
                    </a:solidFill>
                  </a:tcPr>
                </a:tc>
                <a:extLst>
                  <a:ext uri="{0D108BD9-81ED-4DB2-BD59-A6C34878D82A}">
                    <a16:rowId xmlns:a16="http://schemas.microsoft.com/office/drawing/2014/main" val="2708996885"/>
                  </a:ext>
                </a:extLst>
              </a:tr>
              <a:tr h="2387214">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err="1">
                          <a:effectLst/>
                          <a:latin typeface="Calibri"/>
                          <a:hlinkClick r:id="rId3"/>
                        </a:rPr>
                        <a:t>self_assessment</a:t>
                      </a:r>
                      <a:r>
                        <a:rPr lang="en-US" sz="1000" dirty="0">
                          <a:effectLst/>
                          <a:latin typeface="Calibri"/>
                          <a:hlinkClick r:id="rId3"/>
                        </a:rPr>
                        <a:t>-rubric</a:t>
                      </a:r>
                      <a:r>
                        <a:rPr lang="en-US" sz="1000" dirty="0">
                          <a:effectLst/>
                          <a:latin typeface="Calibri"/>
                        </a:rPr>
                        <a:t>  , </a:t>
                      </a:r>
                      <a:r>
                        <a:rPr lang="en-US" sz="1000" dirty="0" err="1">
                          <a:effectLst/>
                          <a:latin typeface="Calibri"/>
                          <a:hlinkClick r:id="rId4"/>
                        </a:rPr>
                        <a:t>Working_log</a:t>
                      </a:r>
                      <a:endParaRPr lang="en-US" sz="1000" dirty="0">
                        <a:effectLst/>
                        <a:latin typeface="Calibri"/>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latin typeface="Calibri" panose="020F0502020204030204" pitchFamily="34" charset="0"/>
                          <a:ea typeface="Calibri" panose="020F0502020204030204" pitchFamily="34" charset="0"/>
                          <a:cs typeface="Calibri" panose="020F0502020204030204" pitchFamily="34" charset="0"/>
                          <a:hlinkClick r:id="rId5"/>
                        </a:rPr>
                        <a:t>Task 2</a:t>
                      </a:r>
                      <a:r>
                        <a:rPr lang="en-US" sz="1000" dirty="0">
                          <a:latin typeface="Calibri" panose="020F0502020204030204" pitchFamily="34" charset="0"/>
                          <a:ea typeface="Calibri" panose="020F0502020204030204" pitchFamily="34" charset="0"/>
                          <a:cs typeface="Calibri" panose="020F0502020204030204" pitchFamily="34" charset="0"/>
                        </a:rPr>
                        <a:t> , </a:t>
                      </a:r>
                      <a:r>
                        <a:rPr lang="en-US" sz="1000" dirty="0">
                          <a:latin typeface="Calibri" panose="020F0502020204030204" pitchFamily="34" charset="0"/>
                          <a:ea typeface="Calibri" panose="020F0502020204030204" pitchFamily="34" charset="0"/>
                          <a:cs typeface="Calibri" panose="020F0502020204030204" pitchFamily="34" charset="0"/>
                          <a:hlinkClick r:id="rId6"/>
                        </a:rPr>
                        <a:t>Task_4</a:t>
                      </a:r>
                      <a:r>
                        <a:rPr lang="en-US" sz="1000" dirty="0">
                          <a:latin typeface="Calibri" panose="020F0502020204030204" pitchFamily="34" charset="0"/>
                          <a:ea typeface="Calibri" panose="020F0502020204030204" pitchFamily="34" charset="0"/>
                          <a:cs typeface="Calibri" panose="020F0502020204030204" pitchFamily="34" charset="0"/>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effectLst/>
                          <a:latin typeface="Calibri"/>
                          <a:hlinkClick r:id="rId7"/>
                        </a:rPr>
                        <a:t>Task_1_requirements</a:t>
                      </a:r>
                      <a:r>
                        <a:rPr lang="en-US" sz="1000" dirty="0">
                          <a:effectLst/>
                          <a:latin typeface="Calibri"/>
                        </a:rPr>
                        <a:t>, </a:t>
                      </a:r>
                      <a:r>
                        <a:rPr lang="en-US" sz="1000" dirty="0">
                          <a:effectLst/>
                          <a:latin typeface="Calibri"/>
                          <a:hlinkClick r:id="rId8"/>
                        </a:rPr>
                        <a:t>Task 3</a:t>
                      </a:r>
                      <a:r>
                        <a:rPr lang="en-US" sz="1000" dirty="0">
                          <a:effectLst/>
                          <a:latin typeface="Calibri"/>
                        </a:rPr>
                        <a:t> </a:t>
                      </a:r>
                      <a:r>
                        <a:rPr lang="en-US" sz="1000" dirty="0">
                          <a:latin typeface="Calibri" panose="020F0502020204030204" pitchFamily="34" charset="0"/>
                          <a:ea typeface="Calibri" panose="020F0502020204030204" pitchFamily="34" charset="0"/>
                          <a:cs typeface="Calibri" panose="020F0502020204030204" pitchFamily="34" charset="0"/>
                        </a:rPr>
                        <a:t> </a:t>
                      </a:r>
                    </a:p>
                    <a:p>
                      <a:pPr lvl="0">
                        <a:buNone/>
                      </a:pPr>
                      <a:endParaRPr lang="en-US" sz="10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pPr lvl="0">
                        <a:buNone/>
                      </a:pPr>
                      <a:r>
                        <a:rPr lang="en-US" sz="900" dirty="0">
                          <a:latin typeface="Calibri" panose="020F0502020204030204" pitchFamily="34" charset="0"/>
                          <a:ea typeface="Calibri" panose="020F0502020204030204" pitchFamily="34" charset="0"/>
                          <a:cs typeface="Calibri" panose="020F0502020204030204" pitchFamily="34" charset="0"/>
                        </a:rPr>
                        <a:t>I annotated images for segmentation tasks and provided feedback on peer annotations, ensuring they met the client’s accuracy and quality requirements</a:t>
                      </a:r>
                      <a:r>
                        <a:rPr lang="en-US" sz="1000" dirty="0"/>
                        <a:t>.</a:t>
                      </a:r>
                      <a:endParaRPr lang="en-US" sz="1000" dirty="0">
                        <a:effectLst/>
                        <a:latin typeface="Calibri"/>
                      </a:endParaRPr>
                    </a:p>
                  </a:txBody>
                  <a:tcPr marL="9524" marR="9524" marT="9524">
                    <a:lnL w="6350">
                      <a:solidFill>
                        <a:srgbClr val="000000"/>
                      </a:solidFill>
                    </a:lnL>
                    <a:lnR w="0">
                      <a:noFill/>
                    </a:lnR>
                    <a:lnT w="6350">
                      <a:solidFill>
                        <a:srgbClr val="000000"/>
                      </a:solidFill>
                    </a:lnT>
                    <a:lnB w="6350">
                      <a:solidFill>
                        <a:srgbClr val="000000"/>
                      </a:solidFill>
                    </a:lnB>
                    <a:solidFill>
                      <a:srgbClr val="FBE2D5"/>
                    </a:solidFill>
                  </a:tcPr>
                </a:tc>
                <a:tc>
                  <a:txBody>
                    <a:bodyPr/>
                    <a:lstStyle/>
                    <a:p>
                      <a:pPr lvl="0">
                        <a:buNone/>
                      </a:pPr>
                      <a:r>
                        <a:rPr lang="en-US" sz="900" dirty="0">
                          <a:latin typeface="Calibri" panose="020F0502020204030204" pitchFamily="34" charset="0"/>
                          <a:ea typeface="Calibri" panose="020F0502020204030204" pitchFamily="34" charset="0"/>
                          <a:cs typeface="Calibri" panose="020F0502020204030204" pitchFamily="34" charset="0"/>
                        </a:rPr>
                        <a:t>I performed image processing tasks like loading, displaying, and saving images, converting between color spaces, and basic manipulations such as resizing, cropping, and rotating. Additionally, I applied intermediate techniques like annotating with shapes, overlaying text, and using masks to isolate regions, ensuring they met client requirements using standard industry tools.</a:t>
                      </a:r>
                    </a:p>
                    <a:p>
                      <a:pPr lvl="0">
                        <a:buNone/>
                      </a:pPr>
                      <a:endParaRPr lang="en-US" sz="900" dirty="0">
                        <a:effectLst/>
                        <a:latin typeface="Calibri" panose="020F0502020204030204" pitchFamily="34" charset="0"/>
                        <a:ea typeface="Calibri" panose="020F0502020204030204" pitchFamily="34" charset="0"/>
                        <a:cs typeface="Calibri" panose="020F0502020204030204" pitchFamily="34" charset="0"/>
                        <a:hlinkClick r:id="rId7"/>
                      </a:endParaRPr>
                    </a:p>
                    <a:p>
                      <a:pPr lvl="0">
                        <a:buNone/>
                      </a:pPr>
                      <a:r>
                        <a:rPr lang="en-US" sz="1000" dirty="0">
                          <a:effectLst/>
                          <a:latin typeface="Calibri"/>
                          <a:hlinkClick r:id="rId7"/>
                        </a:rPr>
                        <a:t>Task_1_requirements</a:t>
                      </a:r>
                      <a:r>
                        <a:rPr lang="en-US" sz="1000" dirty="0">
                          <a:effectLst/>
                          <a:latin typeface="Calibri"/>
                        </a:rPr>
                        <a:t>, </a:t>
                      </a:r>
                      <a:r>
                        <a:rPr lang="en-US" sz="1000" dirty="0">
                          <a:effectLst/>
                          <a:latin typeface="Calibri"/>
                          <a:hlinkClick r:id="rId8"/>
                        </a:rPr>
                        <a:t>Task 3</a:t>
                      </a:r>
                      <a:r>
                        <a:rPr lang="en-US" sz="1000" dirty="0">
                          <a:effectLst/>
                          <a:latin typeface="Calibri"/>
                        </a:rPr>
                        <a:t> , </a:t>
                      </a:r>
                    </a:p>
                  </a:txBody>
                  <a:tcPr marL="9524" marR="9524" marT="9524">
                    <a:lnL w="0">
                      <a:noFill/>
                    </a:lnL>
                    <a:lnR w="0">
                      <a:noFill/>
                    </a:lnR>
                    <a:lnT w="6350">
                      <a:solidFill>
                        <a:srgbClr val="000000"/>
                      </a:solidFill>
                    </a:lnT>
                    <a:lnB w="6350">
                      <a:solidFill>
                        <a:srgbClr val="000000"/>
                      </a:solidFill>
                    </a:lnB>
                    <a:solidFill>
                      <a:srgbClr val="F7C7AC"/>
                    </a:solidFill>
                  </a:tcPr>
                </a:tc>
                <a:tc>
                  <a:txBody>
                    <a:bodyPr/>
                    <a:lstStyle/>
                    <a:p>
                      <a:pPr lvl="0">
                        <a:buNone/>
                      </a:pPr>
                      <a:r>
                        <a:rPr lang="en-US" sz="900" dirty="0">
                          <a:latin typeface="Calibri" panose="020F0502020204030204" pitchFamily="34" charset="0"/>
                          <a:ea typeface="Calibri" panose="020F0502020204030204" pitchFamily="34" charset="0"/>
                          <a:cs typeface="Calibri" panose="020F0502020204030204" pitchFamily="34" charset="0"/>
                        </a:rPr>
                        <a:t>I successfully filtered images for noise reduction and enhancement, applied thresholding, and performed edge and contour detection. I also executed morphological operations like erosion and dilation to refine segmentation and built object detection pipelines using traditional computer vision methods, meeting client requirements with industry-standard tools. I made further iterations on task 4 that Is why I provided the notebook for it </a:t>
                      </a:r>
                      <a:r>
                        <a:rPr lang="en-US" sz="900" dirty="0">
                          <a:latin typeface="Calibri" panose="020F0502020204030204" pitchFamily="34" charset="0"/>
                          <a:ea typeface="Calibri" panose="020F0502020204030204" pitchFamily="34" charset="0"/>
                          <a:cs typeface="Calibri" panose="020F0502020204030204" pitchFamily="34" charset="0"/>
                          <a:hlinkClick r:id="rId5"/>
                        </a:rPr>
                        <a:t>Task 2</a:t>
                      </a:r>
                      <a:r>
                        <a:rPr lang="en-US" sz="900" dirty="0">
                          <a:latin typeface="Calibri" panose="020F0502020204030204" pitchFamily="34" charset="0"/>
                          <a:ea typeface="Calibri" panose="020F0502020204030204" pitchFamily="34" charset="0"/>
                          <a:cs typeface="Calibri" panose="020F0502020204030204" pitchFamily="34" charset="0"/>
                        </a:rPr>
                        <a:t> , </a:t>
                      </a:r>
                      <a:r>
                        <a:rPr lang="en-US" sz="900" dirty="0">
                          <a:latin typeface="Calibri" panose="020F0502020204030204" pitchFamily="34" charset="0"/>
                          <a:ea typeface="Calibri" panose="020F0502020204030204" pitchFamily="34" charset="0"/>
                          <a:cs typeface="Calibri" panose="020F0502020204030204" pitchFamily="34" charset="0"/>
                          <a:hlinkClick r:id="rId6"/>
                        </a:rPr>
                        <a:t>Task_4</a:t>
                      </a:r>
                      <a:r>
                        <a:rPr lang="en-US" sz="900" dirty="0">
                          <a:latin typeface="Calibri" panose="020F0502020204030204" pitchFamily="34" charset="0"/>
                          <a:ea typeface="Calibri" panose="020F0502020204030204" pitchFamily="34" charset="0"/>
                          <a:cs typeface="Calibri" panose="020F0502020204030204" pitchFamily="34" charset="0"/>
                        </a:rPr>
                        <a:t>  </a:t>
                      </a:r>
                    </a:p>
                    <a:p>
                      <a:pPr lvl="0">
                        <a:buNone/>
                      </a:pPr>
                      <a:endParaRPr lang="en-US" sz="900" dirty="0">
                        <a:effectLst/>
                        <a:latin typeface="Calibri" panose="020F0502020204030204" pitchFamily="34" charset="0"/>
                        <a:ea typeface="Calibri" panose="020F0502020204030204" pitchFamily="34" charset="0"/>
                        <a:cs typeface="Calibri" panose="020F0502020204030204" pitchFamily="34" charset="0"/>
                      </a:endParaRPr>
                    </a:p>
                  </a:txBody>
                  <a:tcPr marL="9524" marR="9524" marT="9524">
                    <a:lnL w="0">
                      <a:noFill/>
                    </a:lnL>
                    <a:lnR w="0">
                      <a:noFill/>
                    </a:lnR>
                    <a:lnT w="6350">
                      <a:solidFill>
                        <a:srgbClr val="000000"/>
                      </a:solidFill>
                    </a:lnT>
                    <a:lnB w="0">
                      <a:noFill/>
                    </a:lnB>
                    <a:solidFill>
                      <a:srgbClr val="FBE2D5"/>
                    </a:solidFill>
                  </a:tcPr>
                </a:tc>
                <a:extLst>
                  <a:ext uri="{0D108BD9-81ED-4DB2-BD59-A6C34878D82A}">
                    <a16:rowId xmlns:a16="http://schemas.microsoft.com/office/drawing/2014/main" val="3363209654"/>
                  </a:ext>
                </a:extLst>
              </a:tr>
            </a:tbl>
          </a:graphicData>
        </a:graphic>
      </p:graphicFrame>
      <p:pic>
        <p:nvPicPr>
          <p:cNvPr id="6" name="Picture 5">
            <a:extLst>
              <a:ext uri="{FF2B5EF4-FFF2-40B4-BE49-F238E27FC236}">
                <a16:creationId xmlns:a16="http://schemas.microsoft.com/office/drawing/2014/main" id="{79A61385-1FB7-1E1C-DBE2-E8D278D69599}"/>
              </a:ext>
            </a:extLst>
          </p:cNvPr>
          <p:cNvPicPr>
            <a:picLocks noChangeAspect="1"/>
          </p:cNvPicPr>
          <p:nvPr/>
        </p:nvPicPr>
        <p:blipFill>
          <a:blip r:embed="rId9"/>
          <a:stretch>
            <a:fillRect/>
          </a:stretch>
        </p:blipFill>
        <p:spPr>
          <a:xfrm>
            <a:off x="1147168" y="4732578"/>
            <a:ext cx="2849868" cy="404209"/>
          </a:xfrm>
          <a:prstGeom prst="rect">
            <a:avLst/>
          </a:prstGeom>
        </p:spPr>
      </p:pic>
      <p:pic>
        <p:nvPicPr>
          <p:cNvPr id="8" name="Picture 7">
            <a:extLst>
              <a:ext uri="{FF2B5EF4-FFF2-40B4-BE49-F238E27FC236}">
                <a16:creationId xmlns:a16="http://schemas.microsoft.com/office/drawing/2014/main" id="{5A46C0CA-0250-7578-D788-5F33A3AB8400}"/>
              </a:ext>
            </a:extLst>
          </p:cNvPr>
          <p:cNvPicPr>
            <a:picLocks noChangeAspect="1"/>
          </p:cNvPicPr>
          <p:nvPr/>
        </p:nvPicPr>
        <p:blipFill>
          <a:blip r:embed="rId10"/>
          <a:stretch>
            <a:fillRect/>
          </a:stretch>
        </p:blipFill>
        <p:spPr>
          <a:xfrm>
            <a:off x="1147167" y="4376650"/>
            <a:ext cx="2849869" cy="346228"/>
          </a:xfrm>
          <a:prstGeom prst="rect">
            <a:avLst/>
          </a:prstGeom>
        </p:spPr>
      </p:pic>
    </p:spTree>
    <p:extLst>
      <p:ext uri="{BB962C8B-B14F-4D97-AF65-F5344CB8AC3E}">
        <p14:creationId xmlns:p14="http://schemas.microsoft.com/office/powerpoint/2010/main" val="2142596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8</a:t>
            </a:r>
            <a:endParaRPr lang="en-US"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dirty="0"/>
              <a:t>Modelling</a:t>
            </a:r>
          </a:p>
        </p:txBody>
      </p:sp>
      <p:sp>
        <p:nvSpPr>
          <p:cNvPr id="365" name="Google Shape;365;p39"/>
          <p:cNvSpPr txBox="1">
            <a:spLocks noGrp="1"/>
          </p:cNvSpPr>
          <p:nvPr>
            <p:ph type="subTitle" idx="2"/>
          </p:nvPr>
        </p:nvSpPr>
        <p:spPr>
          <a:xfrm>
            <a:off x="2827020" y="3353563"/>
            <a:ext cx="5859780" cy="685800"/>
          </a:xfrm>
          <a:prstGeom prst="rect">
            <a:avLst/>
          </a:prstGeom>
        </p:spPr>
        <p:txBody>
          <a:bodyPr spcFirstLastPara="1" wrap="square" lIns="91425" tIns="91425" rIns="91425" bIns="91425" anchor="ctr" anchorCtr="0">
            <a:noAutofit/>
          </a:bodyPr>
          <a:lstStyle/>
          <a:p>
            <a:pPr marL="0" indent="0"/>
            <a:r>
              <a:rPr lang="en-US" b="1" dirty="0"/>
              <a:t>The student can apply modelling techniques including Machine Learning and AI to create value for individuals, organizations and domains. </a:t>
            </a:r>
            <a:endParaRPr lang="en-US"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dirty="0">
                <a:solidFill>
                  <a:srgbClr val="999999"/>
                </a:solidFill>
                <a:latin typeface="Roboto"/>
                <a:ea typeface="Roboto"/>
                <a:cs typeface="Roboto"/>
              </a:rPr>
              <a:t>8</a:t>
            </a:r>
          </a:p>
        </p:txBody>
      </p:sp>
    </p:spTree>
    <p:extLst>
      <p:ext uri="{BB962C8B-B14F-4D97-AF65-F5344CB8AC3E}">
        <p14:creationId xmlns:p14="http://schemas.microsoft.com/office/powerpoint/2010/main" val="907102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8</a:t>
            </a:r>
            <a:endParaRPr lang="en-US"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/3</a:t>
            </a:r>
            <a:endParaRPr/>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The student can apply modelling techniques including Machine Learning and AI to create value for individuals, organizations and domains.</a:t>
            </a:r>
            <a:endParaRPr lang="en-US" dirty="0">
              <a:solidFill>
                <a:schemeClr val="bg1"/>
              </a:solidFill>
              <a:cs typeface="Calibri"/>
            </a:endParaRPr>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8.6</a:t>
            </a:r>
          </a:p>
        </p:txBody>
      </p:sp>
      <p:sp>
        <p:nvSpPr>
          <p:cNvPr id="398" name="Google Shape;398;p42"/>
          <p:cNvSpPr txBox="1">
            <a:spLocks noGrp="1"/>
          </p:cNvSpPr>
          <p:nvPr>
            <p:ph type="title" idx="5"/>
          </p:nvPr>
        </p:nvSpPr>
        <p:spPr>
          <a:xfrm>
            <a:off x="718551" y="576000"/>
            <a:ext cx="850053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Computer Vision. The student demonstrates mastery in programming skills to acquire, pre-process, process, and manage digital images, alongside applying modeling techniques, including traditional computer vision and deep learning methods, to create value across various domains. Furthermore, the student is proficient in developing proof-of-concept solutions through an iterative cycle with explicit stakeholder involvement and can implement applications within existing architectures.</a:t>
            </a:r>
            <a:endParaRPr lang="en-US">
              <a:solidFill>
                <a:schemeClr val="bg1"/>
              </a:solidFill>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Modelling</a:t>
            </a:r>
          </a:p>
        </p:txBody>
      </p:sp>
      <p:graphicFrame>
        <p:nvGraphicFramePr>
          <p:cNvPr id="3" name="Table 2">
            <a:extLst>
              <a:ext uri="{FF2B5EF4-FFF2-40B4-BE49-F238E27FC236}">
                <a16:creationId xmlns:a16="http://schemas.microsoft.com/office/drawing/2014/main" id="{18412D93-BF12-DCC7-42CC-2925DBA4DAFE}"/>
              </a:ext>
            </a:extLst>
          </p:cNvPr>
          <p:cNvGraphicFramePr>
            <a:graphicFrameLocks noGrp="1"/>
          </p:cNvGraphicFramePr>
          <p:nvPr>
            <p:extLst>
              <p:ext uri="{D42A27DB-BD31-4B8C-83A1-F6EECF244321}">
                <p14:modId xmlns:p14="http://schemas.microsoft.com/office/powerpoint/2010/main" val="4124692276"/>
              </p:ext>
            </p:extLst>
          </p:nvPr>
        </p:nvGraphicFramePr>
        <p:xfrm>
          <a:off x="0" y="1072445"/>
          <a:ext cx="9142703" cy="4140036"/>
        </p:xfrm>
        <a:graphic>
          <a:graphicData uri="http://schemas.openxmlformats.org/drawingml/2006/table">
            <a:tbl>
              <a:tblPr bandRow="1">
                <a:tableStyleId>{764D4AE7-FFBC-431D-9275-528F30A785D3}</a:tableStyleId>
              </a:tblPr>
              <a:tblGrid>
                <a:gridCol w="1467442">
                  <a:extLst>
                    <a:ext uri="{9D8B030D-6E8A-4147-A177-3AD203B41FA5}">
                      <a16:colId xmlns:a16="http://schemas.microsoft.com/office/drawing/2014/main" val="1221314856"/>
                    </a:ext>
                  </a:extLst>
                </a:gridCol>
                <a:gridCol w="3319034">
                  <a:extLst>
                    <a:ext uri="{9D8B030D-6E8A-4147-A177-3AD203B41FA5}">
                      <a16:colId xmlns:a16="http://schemas.microsoft.com/office/drawing/2014/main" val="3449533255"/>
                    </a:ext>
                  </a:extLst>
                </a:gridCol>
                <a:gridCol w="4356227">
                  <a:extLst>
                    <a:ext uri="{9D8B030D-6E8A-4147-A177-3AD203B41FA5}">
                      <a16:colId xmlns:a16="http://schemas.microsoft.com/office/drawing/2014/main" val="131115771"/>
                    </a:ext>
                  </a:extLst>
                </a:gridCol>
              </a:tblGrid>
              <a:tr h="231644">
                <a:tc>
                  <a:txBody>
                    <a:bodyPr/>
                    <a:lstStyle/>
                    <a:p>
                      <a:pPr algn="ctr" fontAlgn="ctr"/>
                      <a:r>
                        <a:rPr lang="en-US" sz="900" b="1" i="0" u="none" strike="noStrike" dirty="0">
                          <a:solidFill>
                            <a:srgbClr val="000000"/>
                          </a:solidFill>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A: 10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B: 20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3622668784"/>
                  </a:ext>
                </a:extLst>
              </a:tr>
              <a:tr h="1320370">
                <a:tc>
                  <a:txBody>
                    <a:bodyPr/>
                    <a:lstStyle/>
                    <a:p>
                      <a:pPr algn="l" rtl="0" fontAlgn="t"/>
                      <a:r>
                        <a:rPr lang="en-US" sz="900" b="0" i="0" u="none" strike="noStrike" dirty="0">
                          <a:solidFill>
                            <a:srgbClr val="000000"/>
                          </a:solidFill>
                          <a:effectLst/>
                          <a:latin typeface="Calibri"/>
                        </a:rPr>
                        <a:t>Student submitted a complete learning log, work log, and self-assessment rubric, successfully labeled images as part of the project.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algn="l" fontAlgn="t"/>
                      <a:r>
                        <a:rPr lang="en-US" sz="900" b="0" i="0" u="none" strike="noStrike" dirty="0">
                          <a:solidFill>
                            <a:srgbClr val="000000"/>
                          </a:solidFill>
                          <a:effectLst/>
                          <a:latin typeface="Calibri"/>
                        </a:rPr>
                        <a:t>The student demonstrates the ability to design and implement deep learning models for object detection or image segmentation using industry-standard deep learning frameworks, ensuring compatibility between neural network architecture and components in line with client requirements.</a:t>
                      </a:r>
                    </a:p>
                  </a:txBody>
                  <a:tcPr marL="9525" marR="9525" marT="9525">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t"/>
                      <a:r>
                        <a:rPr lang="en-US" sz="900" b="0" i="0" u="none" strike="noStrike" dirty="0">
                          <a:solidFill>
                            <a:srgbClr val="000000"/>
                          </a:solidFill>
                          <a:effectLst/>
                          <a:latin typeface="Calibri"/>
                        </a:rPr>
                        <a:t>The student demonstrates the ability to design and implement end-to-end computer vision pipelines that merge data processing, traditional computer vision, and deep learning; iterate this pipeline towards an optimal solution using techniques such as transfer learning, hyperparameter tuning, data collections. The student demonstrates the ability to extract, process, and analyze quantitative information from images using appropriate algorithms and methods that are in or outside of the computer vision domain. Meanwhile, the student tracks these iterations with industry-standard experiment tracking tools. The student demonstrates the ability to deliver an optimal computer vision solution, in line with client requirements.</a:t>
                      </a:r>
                    </a:p>
                  </a:txBody>
                  <a:tcPr marL="9525" marR="9525" marT="9525">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extLst>
                  <a:ext uri="{0D108BD9-81ED-4DB2-BD59-A6C34878D82A}">
                    <a16:rowId xmlns:a16="http://schemas.microsoft.com/office/drawing/2014/main" val="3747195095"/>
                  </a:ext>
                </a:extLst>
              </a:tr>
              <a:tr h="2588022">
                <a:tc>
                  <a:txBody>
                    <a:bodyPr/>
                    <a:lstStyle/>
                    <a:p>
                      <a:pPr lvl="0" algn="l">
                        <a:buNone/>
                      </a:pPr>
                      <a:r>
                        <a:rPr lang="en-US" sz="900" b="0" i="0" u="none" strike="noStrike" dirty="0">
                          <a:solidFill>
                            <a:srgbClr val="000000"/>
                          </a:solidFill>
                          <a:effectLst/>
                          <a:latin typeface="Calibri"/>
                          <a:hlinkClick r:id="rId3"/>
                        </a:rPr>
                        <a:t>Model_1</a:t>
                      </a:r>
                      <a:r>
                        <a:rPr lang="en-US" sz="900" b="0" i="0" u="none" strike="noStrike" dirty="0">
                          <a:solidFill>
                            <a:srgbClr val="000000"/>
                          </a:solidFill>
                          <a:effectLst/>
                          <a:latin typeface="Calibri"/>
                        </a:rPr>
                        <a:t> , </a:t>
                      </a:r>
                      <a:r>
                        <a:rPr lang="en-US" sz="900" b="0" i="0" u="none" strike="noStrike" dirty="0">
                          <a:solidFill>
                            <a:srgbClr val="000000"/>
                          </a:solidFill>
                          <a:effectLst/>
                          <a:latin typeface="Calibri"/>
                          <a:hlinkClick r:id="rId4"/>
                        </a:rPr>
                        <a:t>model 2</a:t>
                      </a:r>
                      <a:r>
                        <a:rPr lang="en-US" sz="900" b="0" i="0" u="none" strike="noStrike" dirty="0">
                          <a:solidFill>
                            <a:srgbClr val="000000"/>
                          </a:solidFill>
                          <a:effectLst/>
                          <a:latin typeface="Calibri"/>
                        </a:rPr>
                        <a:t>  </a:t>
                      </a:r>
                      <a:r>
                        <a:rPr lang="en-US" sz="900" b="0" i="0" u="none" strike="noStrike" dirty="0">
                          <a:solidFill>
                            <a:srgbClr val="000000"/>
                          </a:solidFill>
                          <a:effectLst/>
                          <a:latin typeface="Calibri"/>
                          <a:hlinkClick r:id="rId5"/>
                        </a:rPr>
                        <a:t>model 3</a:t>
                      </a:r>
                      <a:r>
                        <a:rPr lang="en-US" sz="900" b="0" i="0" u="none" strike="noStrike" dirty="0">
                          <a:solidFill>
                            <a:srgbClr val="000000"/>
                          </a:solidFill>
                          <a:effectLst/>
                          <a:latin typeface="Calibri"/>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err="1">
                          <a:effectLst/>
                          <a:latin typeface="Calibri"/>
                          <a:hlinkClick r:id="rId6"/>
                        </a:rPr>
                        <a:t>self_assessment</a:t>
                      </a:r>
                      <a:r>
                        <a:rPr lang="en-US" sz="900" dirty="0">
                          <a:effectLst/>
                          <a:latin typeface="Calibri"/>
                          <a:hlinkClick r:id="rId6"/>
                        </a:rPr>
                        <a:t>-rubric</a:t>
                      </a:r>
                      <a:r>
                        <a:rPr lang="en-US" sz="900" dirty="0">
                          <a:effectLst/>
                          <a:latin typeface="Calibri"/>
                        </a:rPr>
                        <a:t>  , </a:t>
                      </a:r>
                      <a:r>
                        <a:rPr lang="en-US" sz="900" dirty="0" err="1">
                          <a:effectLst/>
                          <a:latin typeface="Calibri"/>
                          <a:hlinkClick r:id="rId7"/>
                        </a:rPr>
                        <a:t>Working_log</a:t>
                      </a:r>
                      <a:r>
                        <a:rPr lang="en-US" sz="900" dirty="0">
                          <a:effectLst/>
                          <a:latin typeface="Calibri"/>
                        </a:rPr>
                        <a:t> , </a:t>
                      </a:r>
                      <a:r>
                        <a:rPr lang="en-US" sz="900" dirty="0">
                          <a:effectLst/>
                          <a:latin typeface="Calibri"/>
                          <a:hlinkClick r:id="rId8"/>
                        </a:rPr>
                        <a:t>Inference </a:t>
                      </a:r>
                      <a:r>
                        <a:rPr lang="en-US" sz="900" dirty="0">
                          <a:effectLst/>
                          <a:latin typeface="Calibri"/>
                        </a:rPr>
                        <a:t>, </a:t>
                      </a:r>
                      <a:r>
                        <a:rPr lang="en-US" sz="900" dirty="0">
                          <a:effectLst/>
                          <a:latin typeface="Calibri"/>
                          <a:hlinkClick r:id="rId9"/>
                        </a:rPr>
                        <a:t>unet_model_3</a:t>
                      </a:r>
                      <a:r>
                        <a:rPr lang="en-US" sz="900" dirty="0">
                          <a:effectLst/>
                          <a:latin typeface="Calibri"/>
                        </a:rPr>
                        <a:t>, </a:t>
                      </a:r>
                      <a:r>
                        <a:rPr lang="en-US" sz="900" dirty="0">
                          <a:effectLst/>
                          <a:latin typeface="Calibri"/>
                          <a:hlinkClick r:id="rId10"/>
                        </a:rPr>
                        <a:t>unet_model_2</a:t>
                      </a:r>
                      <a:r>
                        <a:rPr lang="en-US" sz="900" dirty="0">
                          <a:effectLst/>
                          <a:latin typeface="Calibri"/>
                        </a:rPr>
                        <a:t>, </a:t>
                      </a:r>
                      <a:r>
                        <a:rPr lang="en-US" sz="900" dirty="0">
                          <a:effectLst/>
                          <a:latin typeface="Calibri"/>
                          <a:hlinkClick r:id="rId11"/>
                        </a:rPr>
                        <a:t>unet_model_4</a:t>
                      </a:r>
                      <a:r>
                        <a:rPr lang="en-US" sz="900" dirty="0">
                          <a:effectLst/>
                          <a:latin typeface="Calibri"/>
                        </a:rPr>
                        <a:t>  </a:t>
                      </a:r>
                    </a:p>
                    <a:p>
                      <a:pPr lvl="0" algn="l">
                        <a:buNone/>
                      </a:pPr>
                      <a:r>
                        <a:rPr lang="en-US" sz="900" b="0" i="0" u="none" strike="noStrike" dirty="0">
                          <a:solidFill>
                            <a:srgbClr val="000000"/>
                          </a:solidFill>
                          <a:effectLst/>
                          <a:latin typeface="Calibri"/>
                          <a:hlinkClick r:id="rId12"/>
                        </a:rPr>
                        <a:t>submission_18_01_02</a:t>
                      </a:r>
                      <a:r>
                        <a:rPr lang="en-US" sz="900" b="0" i="0" u="none" strike="noStrike" dirty="0">
                          <a:solidFill>
                            <a:srgbClr val="000000"/>
                          </a:solidFill>
                          <a:effectLst/>
                          <a:latin typeface="Calibri"/>
                        </a:rPr>
                        <a:t>, </a:t>
                      </a:r>
                      <a:r>
                        <a:rPr lang="en-US" sz="900" b="0" i="0" u="none" strike="noStrike" dirty="0">
                          <a:solidFill>
                            <a:srgbClr val="000000"/>
                          </a:solidFill>
                          <a:effectLst/>
                          <a:latin typeface="Calibri"/>
                          <a:hlinkClick r:id="rId13"/>
                        </a:rPr>
                        <a:t>submission_18_01</a:t>
                      </a:r>
                      <a:r>
                        <a:rPr lang="en-US" sz="900" b="0" i="0" u="none" strike="noStrike" dirty="0">
                          <a:solidFill>
                            <a:srgbClr val="000000"/>
                          </a:solidFill>
                          <a:effectLst/>
                          <a:latin typeface="Calibri"/>
                        </a:rPr>
                        <a:t>, </a:t>
                      </a:r>
                      <a:r>
                        <a:rPr lang="en-US" sz="900" b="0" i="0" u="none" strike="noStrike" dirty="0">
                          <a:solidFill>
                            <a:srgbClr val="000000"/>
                          </a:solidFill>
                          <a:effectLst/>
                          <a:latin typeface="Calibri"/>
                          <a:hlinkClick r:id="rId14"/>
                        </a:rPr>
                        <a:t>Task 8 best submission </a:t>
                      </a:r>
                      <a:r>
                        <a:rPr lang="en-US" sz="900" b="0" i="0" u="none" strike="noStrike" dirty="0">
                          <a:solidFill>
                            <a:srgbClr val="000000"/>
                          </a:solidFill>
                          <a:effectLst/>
                          <a:latin typeface="Calibri"/>
                        </a:rPr>
                        <a:t> , </a:t>
                      </a:r>
                      <a:r>
                        <a:rPr lang="en-US" sz="900" b="0" i="0" u="none" strike="noStrike" dirty="0">
                          <a:solidFill>
                            <a:srgbClr val="000000"/>
                          </a:solidFill>
                          <a:effectLst/>
                          <a:latin typeface="Calibri"/>
                          <a:hlinkClick r:id="rId15"/>
                        </a:rPr>
                        <a:t>task 8 second best submission</a:t>
                      </a:r>
                      <a:r>
                        <a:rPr lang="en-US" sz="900" b="0" i="0" u="none" strike="noStrike" dirty="0">
                          <a:solidFill>
                            <a:srgbClr val="000000"/>
                          </a:solidFill>
                          <a:effectLst/>
                          <a:latin typeface="Calibri"/>
                        </a:rPr>
                        <a:t>    </a:t>
                      </a: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r>
                        <a:rPr lang="en-US" sz="900" b="0" i="0" u="none" strike="noStrike" dirty="0">
                          <a:solidFill>
                            <a:srgbClr val="000000"/>
                          </a:solidFill>
                          <a:effectLst/>
                          <a:latin typeface="Calibri"/>
                        </a:rPr>
                        <a:t>I met the requirements by successfully training a U-Net model that combines datasets Y2B_23 and Y2B_24. I implemented the training process in the provided notebook), adhering strictly to the client’s instructions. Specifically, I used only the designated “</a:t>
                      </a:r>
                      <a:r>
                        <a:rPr lang="en-US" sz="900" b="0" i="0" u="none" strike="noStrike" dirty="0" err="1">
                          <a:solidFill>
                            <a:srgbClr val="000000"/>
                          </a:solidFill>
                          <a:effectLst/>
                          <a:latin typeface="Calibri"/>
                        </a:rPr>
                        <a:t>val</a:t>
                      </a:r>
                      <a:r>
                        <a:rPr lang="en-US" sz="900" b="0" i="0" u="none" strike="noStrike" dirty="0">
                          <a:solidFill>
                            <a:srgbClr val="000000"/>
                          </a:solidFill>
                          <a:effectLst/>
                          <a:latin typeface="Calibri"/>
                        </a:rPr>
                        <a:t>_…” images from Y2B_24 as my validation set, ensuring no overlap with the training data. My validation F1 score exceeded the 0.5 threshold and approached the desired 0.8 level. Additionally, I delivered an inference notebook that accepts raw images and produces binary mask outputs, as well as a saved trained model file and a predicted mask for the test image, all named according to the required templates. </a:t>
                      </a:r>
                    </a:p>
                    <a:p>
                      <a:endParaRPr lang="en-US" sz="900" b="0" i="0" u="none" strike="noStrike" dirty="0">
                        <a:solidFill>
                          <a:srgbClr val="000000"/>
                        </a:solidFill>
                        <a:effectLst/>
                        <a:latin typeface="Calibri"/>
                      </a:endParaRPr>
                    </a:p>
                    <a:p>
                      <a:r>
                        <a:rPr lang="en-US" sz="900" b="0" i="0" u="none" strike="noStrike" dirty="0">
                          <a:solidFill>
                            <a:srgbClr val="000000"/>
                          </a:solidFill>
                          <a:effectLst/>
                          <a:latin typeface="Calibri"/>
                          <a:hlinkClick r:id="rId5"/>
                        </a:rPr>
                        <a:t>model 3</a:t>
                      </a:r>
                      <a:r>
                        <a:rPr lang="en-US" sz="900" b="0" i="0" u="none" strike="noStrike" dirty="0">
                          <a:solidFill>
                            <a:srgbClr val="000000"/>
                          </a:solidFill>
                          <a:effectLst/>
                          <a:latin typeface="Calibri"/>
                        </a:rPr>
                        <a:t>  - 82 </a:t>
                      </a:r>
                    </a:p>
                    <a:p>
                      <a:r>
                        <a:rPr lang="en-US" sz="900" dirty="0">
                          <a:effectLst/>
                          <a:latin typeface="Calibri"/>
                          <a:hlinkClick r:id="rId11"/>
                        </a:rPr>
                        <a:t>unet_model_4</a:t>
                      </a:r>
                      <a:r>
                        <a:rPr lang="en-US" sz="900" dirty="0">
                          <a:effectLst/>
                          <a:latin typeface="Calibri"/>
                        </a:rPr>
                        <a:t> </a:t>
                      </a:r>
                    </a:p>
                    <a:p>
                      <a:r>
                        <a:rPr lang="en-US" sz="900" dirty="0">
                          <a:effectLst/>
                          <a:latin typeface="Calibri"/>
                          <a:hlinkClick r:id="rId8"/>
                        </a:rPr>
                        <a:t>Inference </a:t>
                      </a:r>
                      <a:endParaRPr lang="en-US" sz="900" dirty="0">
                        <a:effectLst/>
                        <a:latin typeface="Calibri"/>
                      </a:endParaRPr>
                    </a:p>
                    <a:p>
                      <a:endParaRPr lang="en-US" sz="900" b="0" i="0" u="none" strike="noStrike" dirty="0">
                        <a:solidFill>
                          <a:srgbClr val="000000"/>
                        </a:solidFill>
                        <a:effectLst/>
                        <a:latin typeface="Calibri"/>
                      </a:endParaRPr>
                    </a:p>
                    <a:p>
                      <a:endParaRPr lang="en-US" sz="900" b="0" i="0" u="none" strike="noStrike" dirty="0">
                        <a:solidFill>
                          <a:srgbClr val="000000"/>
                        </a:solidFill>
                        <a:effectLst/>
                        <a:latin typeface="Calibri"/>
                      </a:endParaRPr>
                    </a:p>
                    <a:p>
                      <a:endParaRPr lang="en-US" sz="900" b="0" i="0" u="none" strike="noStrike" dirty="0">
                        <a:solidFill>
                          <a:srgbClr val="000000"/>
                        </a:solidFill>
                        <a:effectLst/>
                        <a:latin typeface="Calibri"/>
                      </a:endParaRPr>
                    </a:p>
                  </a:txBody>
                  <a:tcPr marL="9524" marR="9524" marT="9524">
                    <a:lnL w="6350">
                      <a:solidFill>
                        <a:srgbClr val="000000"/>
                      </a:solidFill>
                    </a:lnL>
                    <a:lnR w="0">
                      <a:noFill/>
                    </a:lnR>
                    <a:lnT w="6350">
                      <a:solidFill>
                        <a:srgbClr val="000000"/>
                      </a:solidFill>
                    </a:lnT>
                    <a:lnB w="6350">
                      <a:solidFill>
                        <a:srgbClr val="000000"/>
                      </a:solidFill>
                    </a:lnB>
                    <a:solidFill>
                      <a:srgbClr val="FFE1CC"/>
                    </a:solidFill>
                  </a:tcPr>
                </a:tc>
                <a:tc>
                  <a:txBody>
                    <a:bodyPr/>
                    <a:lstStyle/>
                    <a:p>
                      <a:pPr lvl="0" algn="l">
                        <a:buNone/>
                      </a:pPr>
                      <a:r>
                        <a:rPr lang="en-US" sz="900" dirty="0">
                          <a:latin typeface="Calibri" panose="020F0502020204030204" pitchFamily="34" charset="0"/>
                          <a:ea typeface="Calibri" panose="020F0502020204030204" pitchFamily="34" charset="0"/>
                          <a:cs typeface="Calibri" panose="020F0502020204030204" pitchFamily="34" charset="0"/>
                        </a:rPr>
                        <a:t>I met the criteria by building a complete computer vision pipeline that incorporated multiple models and data processing steps. I successfully integrated preprocessing, inference, and post-processing into a cohesive workflow, ensuring that the pipeline produced accurate primary root length measurements. Additionally, I iterated on the pipeline through various experiments, using segmentation models, and tracked my progress with industry-standard experiment tracking tools like . This allowed me to deliver an optimal solution that aligned with client requirements.</a:t>
                      </a:r>
                      <a:endParaRPr lang="en-US" sz="900" b="0" i="0" u="none" strike="noStrike"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lvl="0" algn="l">
                        <a:buNone/>
                      </a:pPr>
                      <a:r>
                        <a:rPr lang="en-US" sz="900" dirty="0">
                          <a:effectLst/>
                          <a:latin typeface="Calibri"/>
                          <a:hlinkClick r:id="rId9"/>
                        </a:rPr>
                        <a:t>unet_model_3</a:t>
                      </a:r>
                      <a:r>
                        <a:rPr lang="en-US" sz="900" dirty="0">
                          <a:effectLst/>
                          <a:latin typeface="Calibri"/>
                        </a:rPr>
                        <a:t>- 82</a:t>
                      </a:r>
                      <a:endParaRPr lang="en-US" sz="900" b="0" i="0" u="none" strike="noStrike" dirty="0">
                        <a:solidFill>
                          <a:srgbClr val="000000"/>
                        </a:solidFill>
                        <a:effectLst/>
                        <a:latin typeface="Calibri"/>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effectLst/>
                          <a:latin typeface="Calibri"/>
                        </a:rPr>
                        <a:t> </a:t>
                      </a:r>
                      <a:r>
                        <a:rPr lang="en-US" sz="900" dirty="0">
                          <a:effectLst/>
                          <a:latin typeface="Calibri"/>
                          <a:hlinkClick r:id="rId11"/>
                        </a:rPr>
                        <a:t>unet_model_4</a:t>
                      </a:r>
                      <a:r>
                        <a:rPr lang="en-US" sz="900" dirty="0">
                          <a:effectLst/>
                          <a:latin typeface="Calibri"/>
                        </a:rPr>
                        <a:t> – 82  </a:t>
                      </a:r>
                    </a:p>
                    <a:p>
                      <a:pPr lvl="0" algn="l">
                        <a:buNone/>
                      </a:pPr>
                      <a:r>
                        <a:rPr lang="en-US" sz="900" b="0" i="0" u="none" strike="noStrike" dirty="0">
                          <a:solidFill>
                            <a:srgbClr val="000000"/>
                          </a:solidFill>
                          <a:effectLst/>
                          <a:latin typeface="Calibri"/>
                          <a:hlinkClick r:id="rId12"/>
                        </a:rPr>
                        <a:t>submission_18_01_02</a:t>
                      </a:r>
                      <a:r>
                        <a:rPr lang="en-US" sz="900" b="0" i="0" u="none" strike="noStrike" dirty="0">
                          <a:solidFill>
                            <a:srgbClr val="000000"/>
                          </a:solidFill>
                          <a:effectLst/>
                          <a:latin typeface="Calibri"/>
                        </a:rPr>
                        <a:t> – 7.456 </a:t>
                      </a:r>
                    </a:p>
                    <a:p>
                      <a:pPr lvl="0" algn="l">
                        <a:buNone/>
                      </a:pPr>
                      <a:r>
                        <a:rPr lang="en-US" sz="900" b="0" i="0" u="none" strike="noStrike" dirty="0">
                          <a:solidFill>
                            <a:srgbClr val="000000"/>
                          </a:solidFill>
                          <a:effectLst/>
                          <a:latin typeface="Calibri"/>
                        </a:rPr>
                        <a:t> </a:t>
                      </a:r>
                      <a:r>
                        <a:rPr lang="en-US" sz="900" b="0" i="0" u="none" strike="noStrike" dirty="0">
                          <a:solidFill>
                            <a:srgbClr val="000000"/>
                          </a:solidFill>
                          <a:effectLst/>
                          <a:latin typeface="Calibri"/>
                          <a:hlinkClick r:id="rId13"/>
                        </a:rPr>
                        <a:t>submission_18_01</a:t>
                      </a:r>
                      <a:r>
                        <a:rPr lang="en-US" sz="900" b="0" i="0" u="none" strike="noStrike" dirty="0">
                          <a:solidFill>
                            <a:srgbClr val="000000"/>
                          </a:solidFill>
                          <a:effectLst/>
                          <a:latin typeface="Calibri"/>
                        </a:rPr>
                        <a:t>  - 10.574 </a:t>
                      </a:r>
                    </a:p>
                    <a:p>
                      <a:pPr lvl="0" algn="l">
                        <a:buNone/>
                      </a:pPr>
                      <a:r>
                        <a:rPr lang="en-US" sz="900" b="0" i="0" u="none" strike="noStrike" dirty="0">
                          <a:solidFill>
                            <a:srgbClr val="000000"/>
                          </a:solidFill>
                          <a:effectLst/>
                          <a:latin typeface="Calibri"/>
                          <a:hlinkClick r:id="rId14"/>
                        </a:rPr>
                        <a:t>Task 8 best submission </a:t>
                      </a:r>
                      <a:r>
                        <a:rPr lang="en-US" sz="900" b="0" i="0" u="none" strike="noStrike" dirty="0">
                          <a:solidFill>
                            <a:srgbClr val="000000"/>
                          </a:solidFill>
                          <a:effectLst/>
                          <a:latin typeface="Calibri"/>
                        </a:rPr>
                        <a:t> </a:t>
                      </a:r>
                    </a:p>
                    <a:p>
                      <a:pPr lvl="0" algn="l">
                        <a:buNone/>
                      </a:pPr>
                      <a:r>
                        <a:rPr lang="en-US" sz="900" b="0" i="0" u="none" strike="noStrike" dirty="0">
                          <a:solidFill>
                            <a:srgbClr val="000000"/>
                          </a:solidFill>
                          <a:effectLst/>
                          <a:latin typeface="Calibri"/>
                          <a:hlinkClick r:id="rId15"/>
                        </a:rPr>
                        <a:t>task 8 second best submission</a:t>
                      </a:r>
                      <a:r>
                        <a:rPr lang="en-US" sz="900" b="0" i="0" u="none" strike="noStrike" dirty="0">
                          <a:solidFill>
                            <a:srgbClr val="000000"/>
                          </a:solidFill>
                          <a:effectLst/>
                          <a:latin typeface="Calibri"/>
                        </a:rPr>
                        <a:t>    </a:t>
                      </a:r>
                    </a:p>
                    <a:p>
                      <a:pPr lvl="0" algn="l">
                        <a:buNone/>
                      </a:pPr>
                      <a:endParaRPr lang="en-US" sz="900" b="0" i="0" u="none" strike="noStrike" dirty="0">
                        <a:solidFill>
                          <a:srgbClr val="000000"/>
                        </a:solidFill>
                        <a:effectLst/>
                        <a:latin typeface="Calibri"/>
                      </a:endParaRPr>
                    </a:p>
                  </a:txBody>
                  <a:tcPr marL="9524" marR="9524" marT="9524">
                    <a:lnL w="0">
                      <a:noFill/>
                    </a:lnL>
                    <a:lnR w="0">
                      <a:noFill/>
                    </a:lnR>
                    <a:lnT w="6350">
                      <a:solidFill>
                        <a:srgbClr val="000000"/>
                      </a:solidFill>
                    </a:lnT>
                    <a:lnB w="6350">
                      <a:solidFill>
                        <a:srgbClr val="000000"/>
                      </a:solidFill>
                    </a:lnB>
                    <a:solidFill>
                      <a:srgbClr val="F7C7AC"/>
                    </a:solidFill>
                  </a:tcPr>
                </a:tc>
                <a:extLst>
                  <a:ext uri="{0D108BD9-81ED-4DB2-BD59-A6C34878D82A}">
                    <a16:rowId xmlns:a16="http://schemas.microsoft.com/office/drawing/2014/main" val="3507060124"/>
                  </a:ext>
                </a:extLst>
              </a:tr>
            </a:tbl>
          </a:graphicData>
        </a:graphic>
      </p:graphicFrame>
      <p:pic>
        <p:nvPicPr>
          <p:cNvPr id="4" name="Picture 3">
            <a:extLst>
              <a:ext uri="{FF2B5EF4-FFF2-40B4-BE49-F238E27FC236}">
                <a16:creationId xmlns:a16="http://schemas.microsoft.com/office/drawing/2014/main" id="{476FB7EF-8D46-854E-8B19-448BB22FA2A3}"/>
              </a:ext>
            </a:extLst>
          </p:cNvPr>
          <p:cNvPicPr>
            <a:picLocks noChangeAspect="1"/>
          </p:cNvPicPr>
          <p:nvPr/>
        </p:nvPicPr>
        <p:blipFill>
          <a:blip r:embed="rId16"/>
          <a:stretch>
            <a:fillRect/>
          </a:stretch>
        </p:blipFill>
        <p:spPr>
          <a:xfrm>
            <a:off x="4764320" y="4625048"/>
            <a:ext cx="4378383" cy="587433"/>
          </a:xfrm>
          <a:prstGeom prst="rect">
            <a:avLst/>
          </a:prstGeom>
        </p:spPr>
      </p:pic>
    </p:spTree>
    <p:extLst>
      <p:ext uri="{BB962C8B-B14F-4D97-AF65-F5344CB8AC3E}">
        <p14:creationId xmlns:p14="http://schemas.microsoft.com/office/powerpoint/2010/main" val="13013128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8</a:t>
            </a:r>
            <a:endParaRPr lang="en-US"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2/3</a:t>
            </a:r>
            <a:endParaRPr dirty="0"/>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The student can apply modelling techniques including Machine Learning and AI to create value for individuals, organizations and domains.</a:t>
            </a:r>
            <a:endParaRPr lang="en-US" dirty="0">
              <a:solidFill>
                <a:schemeClr val="bg1"/>
              </a:solidFill>
              <a:cs typeface="Calibri"/>
            </a:endParaRPr>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8.7</a:t>
            </a:r>
          </a:p>
        </p:txBody>
      </p:sp>
      <p:sp>
        <p:nvSpPr>
          <p:cNvPr id="398" name="Google Shape;398;p42"/>
          <p:cNvSpPr txBox="1">
            <a:spLocks noGrp="1"/>
          </p:cNvSpPr>
          <p:nvPr>
            <p:ph type="title" idx="5"/>
          </p:nvPr>
        </p:nvSpPr>
        <p:spPr>
          <a:xfrm>
            <a:off x="718551" y="576000"/>
            <a:ext cx="850053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Robotic Control Theory with Computer Vision. The student is able design, implement, and evaluate control algorithms, while implementing computer vision techniques for perception in order to address the business objective.</a:t>
            </a:r>
            <a:endParaRPr lang="en-US">
              <a:solidFill>
                <a:schemeClr val="bg1"/>
              </a:solidFill>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Modelling</a:t>
            </a:r>
          </a:p>
        </p:txBody>
      </p:sp>
      <p:graphicFrame>
        <p:nvGraphicFramePr>
          <p:cNvPr id="3" name="Table 2">
            <a:extLst>
              <a:ext uri="{FF2B5EF4-FFF2-40B4-BE49-F238E27FC236}">
                <a16:creationId xmlns:a16="http://schemas.microsoft.com/office/drawing/2014/main" id="{30AF2FFA-6A5B-C583-D13C-F7430C8CA1EB}"/>
              </a:ext>
            </a:extLst>
          </p:cNvPr>
          <p:cNvGraphicFramePr>
            <a:graphicFrameLocks noGrp="1"/>
          </p:cNvGraphicFramePr>
          <p:nvPr>
            <p:extLst>
              <p:ext uri="{D42A27DB-BD31-4B8C-83A1-F6EECF244321}">
                <p14:modId xmlns:p14="http://schemas.microsoft.com/office/powerpoint/2010/main" val="14106845"/>
              </p:ext>
            </p:extLst>
          </p:nvPr>
        </p:nvGraphicFramePr>
        <p:xfrm>
          <a:off x="0" y="1066647"/>
          <a:ext cx="9143996" cy="4100897"/>
        </p:xfrm>
        <a:graphic>
          <a:graphicData uri="http://schemas.openxmlformats.org/drawingml/2006/table">
            <a:tbl>
              <a:tblPr bandRow="1">
                <a:tableStyleId>{764D4AE7-FFBC-431D-9275-528F30A785D3}</a:tableStyleId>
              </a:tblPr>
              <a:tblGrid>
                <a:gridCol w="1280334">
                  <a:extLst>
                    <a:ext uri="{9D8B030D-6E8A-4147-A177-3AD203B41FA5}">
                      <a16:colId xmlns:a16="http://schemas.microsoft.com/office/drawing/2014/main" val="3039578304"/>
                    </a:ext>
                  </a:extLst>
                </a:gridCol>
                <a:gridCol w="1473159">
                  <a:extLst>
                    <a:ext uri="{9D8B030D-6E8A-4147-A177-3AD203B41FA5}">
                      <a16:colId xmlns:a16="http://schemas.microsoft.com/office/drawing/2014/main" val="3343532932"/>
                    </a:ext>
                  </a:extLst>
                </a:gridCol>
                <a:gridCol w="1480872">
                  <a:extLst>
                    <a:ext uri="{9D8B030D-6E8A-4147-A177-3AD203B41FA5}">
                      <a16:colId xmlns:a16="http://schemas.microsoft.com/office/drawing/2014/main" val="1712028060"/>
                    </a:ext>
                  </a:extLst>
                </a:gridCol>
                <a:gridCol w="1642841">
                  <a:extLst>
                    <a:ext uri="{9D8B030D-6E8A-4147-A177-3AD203B41FA5}">
                      <a16:colId xmlns:a16="http://schemas.microsoft.com/office/drawing/2014/main" val="646264577"/>
                    </a:ext>
                  </a:extLst>
                </a:gridCol>
                <a:gridCol w="1631660">
                  <a:extLst>
                    <a:ext uri="{9D8B030D-6E8A-4147-A177-3AD203B41FA5}">
                      <a16:colId xmlns:a16="http://schemas.microsoft.com/office/drawing/2014/main" val="2710874893"/>
                    </a:ext>
                  </a:extLst>
                </a:gridCol>
                <a:gridCol w="1635130">
                  <a:extLst>
                    <a:ext uri="{9D8B030D-6E8A-4147-A177-3AD203B41FA5}">
                      <a16:colId xmlns:a16="http://schemas.microsoft.com/office/drawing/2014/main" val="2839032050"/>
                    </a:ext>
                  </a:extLst>
                </a:gridCol>
              </a:tblGrid>
              <a:tr h="193074">
                <a:tc>
                  <a:txBody>
                    <a:bodyPr/>
                    <a:lstStyle/>
                    <a:p>
                      <a:pPr algn="ctr" fontAlgn="ctr"/>
                      <a:r>
                        <a:rPr lang="en-US" sz="900" b="1" i="0" u="none" strike="noStrike" dirty="0">
                          <a:solidFill>
                            <a:srgbClr val="000000"/>
                          </a:solidFill>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A: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B: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C: 4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D: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E: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2262412334"/>
                  </a:ext>
                </a:extLst>
              </a:tr>
              <a:tr h="1467364">
                <a:tc>
                  <a:txBody>
                    <a:bodyPr/>
                    <a:lstStyle/>
                    <a:p>
                      <a:pPr algn="l" rtl="0" fontAlgn="t"/>
                      <a:r>
                        <a:rPr lang="en-US" sz="900" b="0" i="0" u="none" strike="noStrike" dirty="0">
                          <a:solidFill>
                            <a:srgbClr val="000000"/>
                          </a:solidFill>
                          <a:effectLst/>
                          <a:latin typeface="Calibri"/>
                        </a:rPr>
                        <a:t>Student submitted a complete learning log, work log and self-assessment rubric. Clear contribution to this ILO is documented in the learning log.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algn="l" fontAlgn="t"/>
                      <a:r>
                        <a:rPr lang="en-US" sz="900" b="0" i="0" u="none" strike="noStrike" dirty="0">
                          <a:solidFill>
                            <a:srgbClr val="000000"/>
                          </a:solidFill>
                          <a:effectLst/>
                          <a:latin typeface="Calibri"/>
                        </a:rPr>
                        <a:t>The student identifies relevant environmental input required for situational awareness. Selects and uses appropriate frameworks  for the chosen control algorithm. Instructions for environment setup, including a list of libraries used, are contained in a README.md file on GitHub.</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t"/>
                      <a:r>
                        <a:rPr lang="en-US" sz="900" b="0" i="0" u="none" strike="noStrike" dirty="0">
                          <a:solidFill>
                            <a:srgbClr val="000000"/>
                          </a:solidFill>
                          <a:effectLst/>
                          <a:latin typeface="Calibri"/>
                        </a:rPr>
                        <a:t>The student demonstrates the ability to set up a robotic simulation environment, send commands to a simulated robot, and receive sensor data for processing and situational awareness.</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t"/>
                      <a:r>
                        <a:rPr lang="en-US" sz="900" b="0" i="0" u="none" strike="noStrike" dirty="0">
                          <a:solidFill>
                            <a:srgbClr val="000000"/>
                          </a:solidFill>
                          <a:effectLst/>
                          <a:latin typeface="Calibri"/>
                        </a:rPr>
                        <a:t>The student demonstrates the ability to create a controller using traditional control theory. The controller must be able to control a robotic manipulator as described in the creative brief. The controller can use co-ordinates as input. A GIF of the working model is presented on GitHub.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t"/>
                      <a:r>
                        <a:rPr lang="en-US" sz="900" b="0" i="0" u="none" strike="noStrike" dirty="0">
                          <a:solidFill>
                            <a:srgbClr val="000000"/>
                          </a:solidFill>
                          <a:effectLst/>
                          <a:latin typeface="Calibri"/>
                        </a:rPr>
                        <a:t>The student demonstrates the ability to integrate a computer vision pipeline into the robotic controller to determine the required co-ordinates according to the requirements in the creative brief.  An animation of the working model is presented on GitHub.</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t"/>
                      <a:r>
                        <a:rPr lang="en-US" sz="900" b="0" i="0" u="none" strike="noStrike" dirty="0">
                          <a:solidFill>
                            <a:srgbClr val="000000"/>
                          </a:solidFill>
                          <a:effectLst/>
                          <a:latin typeface="Calibri"/>
                        </a:rPr>
                        <a:t>The student demonstrates the ability to </a:t>
                      </a:r>
                      <a:r>
                        <a:rPr lang="en-US" sz="900" b="0" i="0" u="none" strike="noStrike" dirty="0" err="1">
                          <a:solidFill>
                            <a:srgbClr val="000000"/>
                          </a:solidFill>
                          <a:effectLst/>
                          <a:latin typeface="Calibri"/>
                        </a:rPr>
                        <a:t>quanitfy</a:t>
                      </a:r>
                      <a:r>
                        <a:rPr lang="en-US" sz="900" b="0" i="0" u="none" strike="noStrike" dirty="0">
                          <a:solidFill>
                            <a:srgbClr val="000000"/>
                          </a:solidFill>
                          <a:effectLst/>
                          <a:latin typeface="Calibri"/>
                        </a:rPr>
                        <a:t> the performance of the model according to appropriate performance criteria. The robot controller can respond to different situational conditions using formal logic. The entire code-base is well documented in a README.md file on GitHub.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3544025366"/>
                  </a:ext>
                </a:extLst>
              </a:tr>
              <a:tr h="244045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err="1">
                          <a:effectLst/>
                          <a:latin typeface="Calibri"/>
                          <a:hlinkClick r:id="rId3"/>
                        </a:rPr>
                        <a:t>self_assessment</a:t>
                      </a:r>
                      <a:r>
                        <a:rPr lang="en-US" sz="900" dirty="0">
                          <a:effectLst/>
                          <a:latin typeface="Calibri"/>
                          <a:hlinkClick r:id="rId3"/>
                        </a:rPr>
                        <a:t>-rubric</a:t>
                      </a:r>
                      <a:r>
                        <a:rPr lang="en-US" sz="900" dirty="0">
                          <a:effectLst/>
                          <a:latin typeface="Calibri"/>
                        </a:rPr>
                        <a:t>  , </a:t>
                      </a:r>
                      <a:r>
                        <a:rPr lang="en-US" sz="900" dirty="0" err="1">
                          <a:effectLst/>
                          <a:latin typeface="Calibri"/>
                          <a:hlinkClick r:id="rId4"/>
                        </a:rPr>
                        <a:t>Working_log</a:t>
                      </a:r>
                      <a:r>
                        <a:rPr lang="en-US" sz="900" dirty="0">
                          <a:effectLst/>
                          <a:latin typeface="Calibri"/>
                        </a:rPr>
                        <a:t> , </a:t>
                      </a:r>
                      <a:r>
                        <a:rPr lang="en-US" sz="900" dirty="0" err="1">
                          <a:effectLst/>
                          <a:latin typeface="Calibri"/>
                          <a:hlinkClick r:id="rId5"/>
                        </a:rPr>
                        <a:t>Read.me.file</a:t>
                      </a:r>
                      <a:r>
                        <a:rPr lang="en-US" sz="900" dirty="0">
                          <a:effectLst/>
                          <a:latin typeface="Calibri"/>
                          <a:hlinkClick r:id="rId5"/>
                        </a:rPr>
                        <a:t> </a:t>
                      </a:r>
                      <a:r>
                        <a:rPr lang="en-US" sz="900" dirty="0">
                          <a:effectLst/>
                          <a:latin typeface="Calibri"/>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900" dirty="0">
                        <a:effectLst/>
                        <a:latin typeface="Calibri"/>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effectLst/>
                          <a:latin typeface="Calibri"/>
                          <a:hlinkClick r:id="rId6"/>
                        </a:rPr>
                        <a:t>recorded video </a:t>
                      </a:r>
                      <a:r>
                        <a:rPr lang="en-US" sz="900" dirty="0">
                          <a:effectLst/>
                          <a:latin typeface="Calibri"/>
                        </a:rPr>
                        <a:t>, </a:t>
                      </a:r>
                      <a:r>
                        <a:rPr lang="en-US" sz="900" dirty="0">
                          <a:effectLst/>
                          <a:latin typeface="Calibri"/>
                          <a:hlinkClick r:id="rId7"/>
                        </a:rPr>
                        <a:t>Presentation</a:t>
                      </a:r>
                      <a:r>
                        <a:rPr lang="en-US" sz="900" dirty="0">
                          <a:effectLst/>
                          <a:latin typeface="Calibri"/>
                        </a:rPr>
                        <a:t> , </a:t>
                      </a:r>
                      <a:r>
                        <a:rPr lang="en-US" sz="900" b="0" i="0" u="none" strike="noStrike" dirty="0" err="1">
                          <a:solidFill>
                            <a:srgbClr val="000000"/>
                          </a:solidFill>
                          <a:effectLst/>
                          <a:latin typeface="Calibri"/>
                          <a:hlinkClick r:id="rId8"/>
                        </a:rPr>
                        <a:t>Pid</a:t>
                      </a:r>
                      <a:r>
                        <a:rPr lang="en-US" sz="900" b="0" i="0" u="none" strike="noStrike" dirty="0">
                          <a:solidFill>
                            <a:srgbClr val="000000"/>
                          </a:solidFill>
                          <a:effectLst/>
                          <a:latin typeface="Calibri"/>
                          <a:hlinkClick r:id="rId8"/>
                        </a:rPr>
                        <a:t> runner </a:t>
                      </a:r>
                      <a:r>
                        <a:rPr lang="en-US" sz="900" b="0" i="0" u="none" strike="noStrike" dirty="0">
                          <a:solidFill>
                            <a:srgbClr val="000000"/>
                          </a:solidFill>
                          <a:effectLst/>
                          <a:latin typeface="Calibri"/>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it-IT" sz="900" b="0" i="0" u="none" strike="noStrike" dirty="0">
                          <a:solidFill>
                            <a:srgbClr val="000000"/>
                          </a:solidFill>
                          <a:effectLst/>
                          <a:latin typeface="Calibri"/>
                          <a:hlinkClick r:id="rId9"/>
                        </a:rPr>
                        <a:t>Pipeline compiuter vison for PID_Controller</a:t>
                      </a:r>
                      <a:r>
                        <a:rPr lang="en-US" sz="900" b="0" i="0" u="none" strike="noStrike" dirty="0">
                          <a:solidFill>
                            <a:srgbClr val="000000"/>
                          </a:solidFill>
                          <a:effectLst/>
                          <a:latin typeface="Calibri"/>
                        </a:rPr>
                        <a:t>  </a:t>
                      </a:r>
                    </a:p>
                    <a:p>
                      <a:pPr lvl="0" algn="l">
                        <a:buNone/>
                      </a:pPr>
                      <a:r>
                        <a:rPr lang="en-US" sz="900" b="0" i="0" u="none" strike="noStrike" dirty="0">
                          <a:solidFill>
                            <a:srgbClr val="000000"/>
                          </a:solidFill>
                          <a:effectLst/>
                          <a:latin typeface="Calibri"/>
                        </a:rPr>
                        <a:t> </a:t>
                      </a:r>
                      <a:r>
                        <a:rPr lang="en-US" sz="900" dirty="0">
                          <a:effectLst/>
                          <a:latin typeface="Calibri"/>
                          <a:hlinkClick r:id="rId10"/>
                        </a:rPr>
                        <a:t>Gifs for Robotics</a:t>
                      </a:r>
                      <a:r>
                        <a:rPr lang="en-US" sz="900" dirty="0">
                          <a:effectLst/>
                          <a:latin typeface="Calibri"/>
                        </a:rPr>
                        <a:t> </a:t>
                      </a: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pPr lvl="0" algn="l">
                        <a:buNone/>
                      </a:pPr>
                      <a:r>
                        <a:rPr lang="en-US" sz="900" b="0" i="0" u="none" strike="noStrike" dirty="0">
                          <a:solidFill>
                            <a:srgbClr val="000000"/>
                          </a:solidFill>
                          <a:effectLst/>
                          <a:latin typeface="Calibri"/>
                        </a:rPr>
                        <a:t>I successfully passed this criterion by clearly explaining how to access and utilize the </a:t>
                      </a:r>
                      <a:r>
                        <a:rPr lang="en-US" sz="900" b="0" i="0" u="none" strike="noStrike" dirty="0" err="1">
                          <a:solidFill>
                            <a:srgbClr val="000000"/>
                          </a:solidFill>
                          <a:effectLst/>
                          <a:latin typeface="Calibri"/>
                        </a:rPr>
                        <a:t>sim_class</a:t>
                      </a:r>
                      <a:r>
                        <a:rPr lang="en-US" sz="900" b="0" i="0" u="none" strike="noStrike" dirty="0">
                          <a:solidFill>
                            <a:srgbClr val="000000"/>
                          </a:solidFill>
                          <a:effectLst/>
                          <a:latin typeface="Calibri"/>
                        </a:rPr>
                        <a:t> in my project. This included detailing the necessary steps to set up the environment and integrate </a:t>
                      </a:r>
                      <a:r>
                        <a:rPr lang="en-US" sz="900" b="0" i="0" u="none" strike="noStrike" dirty="0" err="1">
                          <a:solidFill>
                            <a:srgbClr val="000000"/>
                          </a:solidFill>
                          <a:effectLst/>
                          <a:latin typeface="Calibri"/>
                        </a:rPr>
                        <a:t>sim_class</a:t>
                      </a:r>
                      <a:r>
                        <a:rPr lang="en-US" sz="900" b="0" i="0" u="none" strike="noStrike" dirty="0">
                          <a:solidFill>
                            <a:srgbClr val="000000"/>
                          </a:solidFill>
                          <a:effectLst/>
                          <a:latin typeface="Calibri"/>
                        </a:rPr>
                        <a:t> functionality, with all relevant instructions and required libraries documented in the README.md file on GitHub.. </a:t>
                      </a:r>
                      <a:r>
                        <a:rPr lang="en-US" sz="900" dirty="0">
                          <a:effectLst/>
                          <a:latin typeface="Calibri"/>
                        </a:rPr>
                        <a:t>, </a:t>
                      </a:r>
                      <a:r>
                        <a:rPr lang="en-US" sz="900" dirty="0" err="1">
                          <a:effectLst/>
                          <a:latin typeface="Calibri"/>
                          <a:hlinkClick r:id="rId5"/>
                        </a:rPr>
                        <a:t>Read.me.file</a:t>
                      </a:r>
                      <a:r>
                        <a:rPr lang="en-US" sz="900" dirty="0">
                          <a:effectLst/>
                          <a:latin typeface="Calibri"/>
                          <a:hlinkClick r:id="rId5"/>
                        </a:rPr>
                        <a:t> </a:t>
                      </a:r>
                      <a:r>
                        <a:rPr lang="en-US" sz="900" dirty="0">
                          <a:effectLst/>
                          <a:latin typeface="Calibri"/>
                        </a:rPr>
                        <a:t>, </a:t>
                      </a:r>
                      <a:r>
                        <a:rPr lang="en-US" sz="900" dirty="0">
                          <a:effectLst/>
                          <a:latin typeface="Calibri"/>
                          <a:hlinkClick r:id="rId7"/>
                        </a:rPr>
                        <a:t>Presentation</a:t>
                      </a:r>
                      <a:r>
                        <a:rPr lang="en-US" sz="900" dirty="0">
                          <a:effectLst/>
                          <a:latin typeface="Calibri"/>
                        </a:rPr>
                        <a:t> , </a:t>
                      </a:r>
                      <a:r>
                        <a:rPr lang="en-US" sz="900" dirty="0">
                          <a:effectLst/>
                          <a:latin typeface="Calibri"/>
                          <a:hlinkClick r:id="rId6"/>
                        </a:rPr>
                        <a:t>recorded video </a:t>
                      </a:r>
                      <a:r>
                        <a:rPr lang="en-US" sz="900" dirty="0">
                          <a:effectLst/>
                          <a:latin typeface="Calibri"/>
                        </a:rPr>
                        <a:t> </a:t>
                      </a: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lvl="0" algn="l">
                        <a:buNone/>
                      </a:pPr>
                      <a:r>
                        <a:rPr lang="en-US" sz="900" b="0" i="0" u="none" strike="noStrike" dirty="0">
                          <a:solidFill>
                            <a:srgbClr val="000000"/>
                          </a:solidFill>
                          <a:effectLst/>
                          <a:latin typeface="Calibri"/>
                          <a:hlinkClick r:id="rId8">
                            <a:extLst>
                              <a:ext uri="{A12FA001-AC4F-418D-AE19-62706E023703}">
                                <ahyp:hlinkClr xmlns:ahyp="http://schemas.microsoft.com/office/drawing/2018/hyperlinkcolor" val="tx"/>
                              </a:ext>
                            </a:extLst>
                          </a:hlinkClick>
                        </a:rPr>
                        <a:t>I created a simulation environment where the PID controller processes inputs, sends commands, and receives sensor data, ensuring it meets the criteria for situational awareness and control.</a:t>
                      </a:r>
                      <a:r>
                        <a:rPr lang="en-US" sz="900" b="0" i="0" u="none" strike="noStrike" dirty="0">
                          <a:solidFill>
                            <a:srgbClr val="000000"/>
                          </a:solidFill>
                          <a:effectLst/>
                          <a:latin typeface="Calibri"/>
                        </a:rPr>
                        <a:t> </a:t>
                      </a:r>
                      <a:endParaRPr lang="en-US" sz="900" b="0" i="0" u="none" strike="noStrike" dirty="0">
                        <a:solidFill>
                          <a:srgbClr val="000000"/>
                        </a:solidFill>
                        <a:effectLst/>
                        <a:latin typeface="Calibri"/>
                        <a:hlinkClick r:id="rId8"/>
                      </a:endParaRPr>
                    </a:p>
                    <a:p>
                      <a:pPr lvl="0" algn="l">
                        <a:buNone/>
                      </a:pPr>
                      <a:r>
                        <a:rPr lang="en-US" sz="900" b="0" i="0" u="none" strike="noStrike" dirty="0" err="1">
                          <a:solidFill>
                            <a:srgbClr val="000000"/>
                          </a:solidFill>
                          <a:effectLst/>
                          <a:latin typeface="Calibri"/>
                          <a:hlinkClick r:id="rId8"/>
                        </a:rPr>
                        <a:t>Pid</a:t>
                      </a:r>
                      <a:r>
                        <a:rPr lang="en-US" sz="900" b="0" i="0" u="none" strike="noStrike" dirty="0">
                          <a:solidFill>
                            <a:srgbClr val="000000"/>
                          </a:solidFill>
                          <a:effectLst/>
                          <a:latin typeface="Calibri"/>
                          <a:hlinkClick r:id="rId8"/>
                        </a:rPr>
                        <a:t> runner </a:t>
                      </a:r>
                      <a:r>
                        <a:rPr lang="en-US" sz="900" b="0" i="0" u="none" strike="noStrike" dirty="0">
                          <a:solidFill>
                            <a:srgbClr val="000000"/>
                          </a:solidFill>
                          <a:effectLst/>
                          <a:latin typeface="Calibri"/>
                        </a:rPr>
                        <a:t> </a:t>
                      </a:r>
                      <a:r>
                        <a:rPr lang="en-US" sz="900" b="0" i="0" u="none" strike="noStrike" dirty="0" err="1">
                          <a:solidFill>
                            <a:srgbClr val="000000"/>
                          </a:solidFill>
                          <a:effectLst/>
                          <a:latin typeface="Calibri"/>
                          <a:hlinkClick r:id="rId11"/>
                        </a:rPr>
                        <a:t>PID_Controller</a:t>
                      </a:r>
                      <a:r>
                        <a:rPr lang="en-US" sz="900" b="0" i="0" u="none" strike="noStrike" dirty="0">
                          <a:solidFill>
                            <a:srgbClr val="000000"/>
                          </a:solidFill>
                          <a:effectLst/>
                          <a:latin typeface="Calibri"/>
                          <a:hlinkClick r:id="rId11"/>
                        </a:rPr>
                        <a:t> </a:t>
                      </a:r>
                      <a:r>
                        <a:rPr lang="en-US" sz="900" b="0" i="0" u="none" strike="noStrike" dirty="0">
                          <a:solidFill>
                            <a:srgbClr val="000000"/>
                          </a:solidFill>
                          <a:effectLst/>
                          <a:latin typeface="Calibri"/>
                        </a:rPr>
                        <a:t> </a:t>
                      </a:r>
                      <a:r>
                        <a:rPr lang="en-US" sz="900" b="0" i="0" u="none" strike="noStrike" dirty="0">
                          <a:solidFill>
                            <a:srgbClr val="000000"/>
                          </a:solidFill>
                          <a:effectLst/>
                          <a:latin typeface="Calibri"/>
                          <a:hlinkClick r:id="rId12"/>
                        </a:rPr>
                        <a:t>Taks 9going all corners </a:t>
                      </a:r>
                      <a:r>
                        <a:rPr lang="en-US" sz="900" b="0" i="0" u="none" strike="noStrike" dirty="0">
                          <a:solidFill>
                            <a:srgbClr val="000000"/>
                          </a:solidFill>
                          <a:effectLst/>
                          <a:latin typeface="Calibri"/>
                        </a:rPr>
                        <a:t>  </a:t>
                      </a: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panose="020F0502020204030204" pitchFamily="34" charset="0"/>
                          <a:ea typeface="Calibri" panose="020F0502020204030204" pitchFamily="34" charset="0"/>
                          <a:cs typeface="Calibri" panose="020F0502020204030204" pitchFamily="34" charset="0"/>
                        </a:rPr>
                        <a:t>The PID controller takes input from the computer vision pipeline, identifies the bottom root tip, and moves the robotic manipulator to the desired position accurately. The GIF shows it in action.</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b="0" i="0" u="none" strike="noStrike" dirty="0" err="1">
                          <a:solidFill>
                            <a:srgbClr val="000000"/>
                          </a:solidFill>
                          <a:effectLst/>
                          <a:latin typeface="Calibri"/>
                          <a:hlinkClick r:id="rId8"/>
                        </a:rPr>
                        <a:t>Pid</a:t>
                      </a:r>
                      <a:r>
                        <a:rPr lang="en-US" sz="900" b="0" i="0" u="none" strike="noStrike" dirty="0">
                          <a:solidFill>
                            <a:srgbClr val="000000"/>
                          </a:solidFill>
                          <a:effectLst/>
                          <a:latin typeface="Calibri"/>
                          <a:hlinkClick r:id="rId8"/>
                        </a:rPr>
                        <a:t> runner </a:t>
                      </a:r>
                      <a:r>
                        <a:rPr lang="en-US" sz="900" b="0" i="0" u="none" strike="noStrike" dirty="0">
                          <a:solidFill>
                            <a:srgbClr val="000000"/>
                          </a:solidFill>
                          <a:effectLst/>
                          <a:latin typeface="Calibri"/>
                        </a:rPr>
                        <a:t> , </a:t>
                      </a:r>
                      <a:r>
                        <a:rPr lang="en-US" sz="900" b="0" i="0" u="none" strike="noStrike" dirty="0" err="1">
                          <a:solidFill>
                            <a:srgbClr val="000000"/>
                          </a:solidFill>
                          <a:effectLst/>
                          <a:latin typeface="Calibri"/>
                          <a:hlinkClick r:id="rId11"/>
                        </a:rPr>
                        <a:t>PID_Controller</a:t>
                      </a:r>
                      <a:r>
                        <a:rPr lang="en-US" sz="900" b="0" i="0" u="none" strike="noStrike" dirty="0">
                          <a:solidFill>
                            <a:srgbClr val="000000"/>
                          </a:solidFill>
                          <a:effectLst/>
                          <a:latin typeface="Calibri"/>
                          <a:hlinkClick r:id="rId11"/>
                        </a:rPr>
                        <a:t> </a:t>
                      </a:r>
                      <a:endParaRPr lang="en-US" sz="900" b="0" i="0" u="none" strike="noStrike" dirty="0">
                        <a:solidFill>
                          <a:srgbClr val="000000"/>
                        </a:solidFill>
                        <a:effectLst/>
                        <a:latin typeface="Calibri"/>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b="0" i="0" u="none" strike="noStrike" dirty="0">
                          <a:solidFill>
                            <a:srgbClr val="000000"/>
                          </a:solidFill>
                          <a:effectLst/>
                          <a:latin typeface="Calibri"/>
                        </a:rPr>
                        <a:t> </a:t>
                      </a:r>
                      <a:r>
                        <a:rPr lang="en-US" sz="900" dirty="0">
                          <a:effectLst/>
                          <a:latin typeface="Calibri"/>
                          <a:hlinkClick r:id="rId10"/>
                        </a:rPr>
                        <a:t>Gifs for Robotics</a:t>
                      </a:r>
                      <a:r>
                        <a:rPr lang="en-US" sz="900" dirty="0">
                          <a:effectLst/>
                          <a:latin typeface="Calibri"/>
                        </a:rPr>
                        <a:t> </a:t>
                      </a:r>
                      <a:endParaRPr lang="en-US" sz="900" b="0" i="0" u="none" strike="noStrike" dirty="0">
                        <a:solidFill>
                          <a:srgbClr val="000000"/>
                        </a:solidFill>
                        <a:effectLst/>
                        <a:latin typeface="Calibri"/>
                      </a:endParaRPr>
                    </a:p>
                    <a:p>
                      <a:pPr lvl="0" algn="l">
                        <a:buNone/>
                      </a:pP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b="0" i="0" u="none" strike="noStrike" dirty="0">
                          <a:solidFill>
                            <a:srgbClr val="000000"/>
                          </a:solidFill>
                          <a:effectLst/>
                          <a:latin typeface="Calibri"/>
                          <a:hlinkClick r:id="rId9">
                            <a:extLst>
                              <a:ext uri="{A12FA001-AC4F-418D-AE19-62706E023703}">
                                <ahyp:hlinkClr xmlns:ahyp="http://schemas.microsoft.com/office/drawing/2018/hyperlinkcolor" val="tx"/>
                              </a:ext>
                            </a:extLst>
                          </a:hlinkClick>
                        </a:rPr>
                        <a:t>The PID controller takes input from the computer vision pipeline, identifies the bottom root tip, and moves the robotic manipulator to the desired position accurately. The GIF next slide shows it in action.</a:t>
                      </a:r>
                      <a:endParaRPr lang="it-IT" sz="900" b="0" i="0" u="none" strike="noStrike" dirty="0">
                        <a:solidFill>
                          <a:srgbClr val="000000"/>
                        </a:solidFill>
                        <a:effectLst/>
                        <a:latin typeface="Calibri"/>
                        <a:hlinkClick r:id="rId9"/>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it-IT" sz="900" b="0" i="0" u="none" strike="noStrike" dirty="0">
                          <a:solidFill>
                            <a:srgbClr val="000000"/>
                          </a:solidFill>
                          <a:effectLst/>
                          <a:latin typeface="Calibri"/>
                          <a:hlinkClick r:id="rId9"/>
                        </a:rPr>
                        <a:t>Pipeline compiuter vison for PID_Controller</a:t>
                      </a:r>
                      <a:r>
                        <a:rPr lang="en-US" sz="900" b="0" i="0" u="none" strike="noStrike" dirty="0">
                          <a:solidFill>
                            <a:srgbClr val="000000"/>
                          </a:solidFill>
                          <a:effectLst/>
                          <a:latin typeface="Calibri"/>
                        </a:rPr>
                        <a:t>  , </a:t>
                      </a:r>
                      <a:r>
                        <a:rPr lang="en-US" sz="900" b="0" i="0" u="none" strike="noStrike" dirty="0" err="1">
                          <a:solidFill>
                            <a:srgbClr val="000000"/>
                          </a:solidFill>
                          <a:effectLst/>
                          <a:latin typeface="Calibri"/>
                          <a:hlinkClick r:id="rId13"/>
                        </a:rPr>
                        <a:t>PID_controller_for</a:t>
                      </a:r>
                      <a:r>
                        <a:rPr lang="en-US" sz="900" b="0" i="0" u="none" strike="noStrike" dirty="0">
                          <a:solidFill>
                            <a:srgbClr val="000000"/>
                          </a:solidFill>
                          <a:effectLst/>
                          <a:latin typeface="Calibri"/>
                          <a:hlinkClick r:id="rId13"/>
                        </a:rPr>
                        <a:t> computer vison </a:t>
                      </a:r>
                      <a:r>
                        <a:rPr lang="en-US" sz="900" b="0" i="0" u="none" strike="noStrike" dirty="0">
                          <a:solidFill>
                            <a:srgbClr val="000000"/>
                          </a:solidFill>
                          <a:effectLst/>
                          <a:latin typeface="Calibri"/>
                        </a:rPr>
                        <a:t> </a:t>
                      </a:r>
                    </a:p>
                    <a:p>
                      <a:pPr lvl="0" algn="l">
                        <a:buNone/>
                      </a:pP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b="0" i="0" u="none" strike="noStrike" dirty="0">
                          <a:solidFill>
                            <a:srgbClr val="000000"/>
                          </a:solidFill>
                          <a:effectLst/>
                          <a:latin typeface="Calibri"/>
                          <a:hlinkClick r:id="rId8">
                            <a:extLst>
                              <a:ext uri="{A12FA001-AC4F-418D-AE19-62706E023703}">
                                <ahyp:hlinkClr xmlns:ahyp="http://schemas.microsoft.com/office/drawing/2018/hyperlinkcolor" val="tx"/>
                              </a:ext>
                            </a:extLst>
                          </a:hlinkClick>
                        </a:rPr>
                        <a:t>I met the criteria across two separate files, achieving the client requirements for the PID controller's accuracy to 0.001 m. The entire codebase is well-documented in the README.md file on GitHub, ensuring clarity and usability.</a:t>
                      </a:r>
                      <a:endParaRPr lang="en-US" sz="900" b="0" i="0" u="none" strike="noStrike" dirty="0">
                        <a:solidFill>
                          <a:srgbClr val="000000"/>
                        </a:solidFill>
                        <a:effectLst/>
                        <a:latin typeface="Calibri"/>
                        <a:hlinkClick r:id="rId8"/>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it-IT" sz="900" b="0" i="0" u="none" strike="noStrike" dirty="0">
                          <a:solidFill>
                            <a:srgbClr val="000000"/>
                          </a:solidFill>
                          <a:effectLst/>
                          <a:latin typeface="Calibri"/>
                          <a:hlinkClick r:id="rId9"/>
                        </a:rPr>
                        <a:t>Pipeline compiuter vison for PID_Controller</a:t>
                      </a:r>
                      <a:r>
                        <a:rPr lang="en-US" sz="900" b="0" i="0" u="none" strike="noStrike" dirty="0">
                          <a:solidFill>
                            <a:srgbClr val="000000"/>
                          </a:solidFill>
                          <a:effectLst/>
                          <a:latin typeface="Calibri"/>
                        </a:rPr>
                        <a:t>  , </a:t>
                      </a:r>
                      <a:r>
                        <a:rPr lang="en-US" sz="900" b="0" i="0" u="none" strike="noStrike" dirty="0" err="1">
                          <a:solidFill>
                            <a:srgbClr val="000000"/>
                          </a:solidFill>
                          <a:effectLst/>
                          <a:latin typeface="Calibri"/>
                          <a:hlinkClick r:id="rId13"/>
                        </a:rPr>
                        <a:t>PID_controller_for</a:t>
                      </a:r>
                      <a:r>
                        <a:rPr lang="en-US" sz="900" b="0" i="0" u="none" strike="noStrike" dirty="0">
                          <a:solidFill>
                            <a:srgbClr val="000000"/>
                          </a:solidFill>
                          <a:effectLst/>
                          <a:latin typeface="Calibri"/>
                          <a:hlinkClick r:id="rId13"/>
                        </a:rPr>
                        <a:t> computer vison </a:t>
                      </a:r>
                      <a:r>
                        <a:rPr lang="en-US" sz="900" b="0" i="0" u="none" strike="noStrike" dirty="0">
                          <a:solidFill>
                            <a:srgbClr val="000000"/>
                          </a:solidFill>
                          <a:effectLst/>
                          <a:latin typeface="Calibri"/>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900" b="0" i="0" u="none" strike="noStrike" dirty="0">
                        <a:solidFill>
                          <a:srgbClr val="000000"/>
                        </a:solidFill>
                        <a:effectLst/>
                        <a:latin typeface="Calibri"/>
                        <a:hlinkClick r:id="rId8"/>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b="0" i="0" u="none" strike="noStrike" dirty="0" err="1">
                          <a:solidFill>
                            <a:srgbClr val="000000"/>
                          </a:solidFill>
                          <a:effectLst/>
                          <a:latin typeface="Calibri"/>
                          <a:hlinkClick r:id="rId8"/>
                        </a:rPr>
                        <a:t>Pid</a:t>
                      </a:r>
                      <a:r>
                        <a:rPr lang="en-US" sz="900" b="0" i="0" u="none" strike="noStrike" dirty="0">
                          <a:solidFill>
                            <a:srgbClr val="000000"/>
                          </a:solidFill>
                          <a:effectLst/>
                          <a:latin typeface="Calibri"/>
                          <a:hlinkClick r:id="rId8"/>
                        </a:rPr>
                        <a:t> runner </a:t>
                      </a:r>
                      <a:r>
                        <a:rPr lang="en-US" sz="900" b="0" i="0" u="none" strike="noStrike" dirty="0">
                          <a:solidFill>
                            <a:srgbClr val="000000"/>
                          </a:solidFill>
                          <a:effectLst/>
                          <a:latin typeface="Calibri"/>
                        </a:rPr>
                        <a:t> </a:t>
                      </a:r>
                      <a:r>
                        <a:rPr lang="en-US" sz="900" b="0" i="0" u="none" strike="noStrike" dirty="0" err="1">
                          <a:solidFill>
                            <a:srgbClr val="000000"/>
                          </a:solidFill>
                          <a:effectLst/>
                          <a:latin typeface="Calibri"/>
                          <a:hlinkClick r:id="rId11"/>
                        </a:rPr>
                        <a:t>PID_Controller</a:t>
                      </a:r>
                      <a:r>
                        <a:rPr lang="en-US" sz="900" b="0" i="0" u="none" strike="noStrike" dirty="0">
                          <a:solidFill>
                            <a:srgbClr val="000000"/>
                          </a:solidFill>
                          <a:effectLst/>
                          <a:latin typeface="Calibri"/>
                          <a:hlinkClick r:id="rId11"/>
                        </a:rPr>
                        <a:t> </a:t>
                      </a:r>
                      <a:r>
                        <a:rPr lang="en-US" sz="900" b="0" i="0" u="none" strike="noStrike" dirty="0">
                          <a:solidFill>
                            <a:srgbClr val="000000"/>
                          </a:solidFill>
                          <a:effectLst/>
                          <a:latin typeface="Calibri"/>
                        </a:rPr>
                        <a:t> , </a:t>
                      </a:r>
                      <a:r>
                        <a:rPr lang="en-US" sz="900" dirty="0" err="1">
                          <a:effectLst/>
                          <a:latin typeface="Calibri"/>
                          <a:hlinkClick r:id="rId5"/>
                        </a:rPr>
                        <a:t>Read.me.file</a:t>
                      </a:r>
                      <a:r>
                        <a:rPr lang="en-US" sz="900" dirty="0">
                          <a:effectLst/>
                          <a:latin typeface="Calibri"/>
                          <a:hlinkClick r:id="rId5"/>
                        </a:rPr>
                        <a:t> </a:t>
                      </a:r>
                      <a:endParaRPr lang="en-US" sz="900" b="0" i="0" u="none" strike="noStrike" dirty="0">
                        <a:solidFill>
                          <a:srgbClr val="000000"/>
                        </a:solidFill>
                        <a:effectLst/>
                        <a:latin typeface="Calibri"/>
                      </a:endParaRPr>
                    </a:p>
                    <a:p>
                      <a:pPr lvl="0" algn="l">
                        <a:buNone/>
                      </a:pP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extLst>
                  <a:ext uri="{0D108BD9-81ED-4DB2-BD59-A6C34878D82A}">
                    <a16:rowId xmlns:a16="http://schemas.microsoft.com/office/drawing/2014/main" val="4182321123"/>
                  </a:ext>
                </a:extLst>
              </a:tr>
            </a:tbl>
          </a:graphicData>
        </a:graphic>
      </p:graphicFrame>
    </p:spTree>
    <p:extLst>
      <p:ext uri="{BB962C8B-B14F-4D97-AF65-F5344CB8AC3E}">
        <p14:creationId xmlns:p14="http://schemas.microsoft.com/office/powerpoint/2010/main" val="3064996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Goal Setting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A</a:t>
            </a:r>
            <a:endParaRPr sz="40000">
              <a:solidFill>
                <a:srgbClr val="999999"/>
              </a:solidFill>
              <a:latin typeface="Roboto"/>
              <a:ea typeface="Roboto"/>
              <a:cs typeface="Roboto"/>
              <a:sym typeface="Roboto"/>
            </a:endParaRPr>
          </a:p>
        </p:txBody>
      </p:sp>
      <p:sp>
        <p:nvSpPr>
          <p:cNvPr id="2" name="Rectangle: Rounded Corners 1">
            <a:extLst>
              <a:ext uri="{FF2B5EF4-FFF2-40B4-BE49-F238E27FC236}">
                <a16:creationId xmlns:a16="http://schemas.microsoft.com/office/drawing/2014/main" id="{4E84F48E-9152-454D-9754-FA0D0AD81F68}"/>
              </a:ext>
            </a:extLst>
          </p:cNvPr>
          <p:cNvSpPr/>
          <p:nvPr/>
        </p:nvSpPr>
        <p:spPr>
          <a:xfrm>
            <a:off x="2033752" y="404648"/>
            <a:ext cx="6232634" cy="73046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NL" b="1">
                <a:latin typeface="Open Sans" panose="020B0606030504020204" pitchFamily="34" charset="0"/>
                <a:ea typeface="Open Sans" panose="020B0606030504020204" pitchFamily="34" charset="0"/>
                <a:cs typeface="Times New Roman" panose="02020603050405020304" pitchFamily="18" charset="0"/>
              </a:rPr>
              <a:t>In the first week</a:t>
            </a:r>
            <a:r>
              <a:rPr lang="en-NL">
                <a:latin typeface="Open Sans" panose="020B0606030504020204" pitchFamily="34" charset="0"/>
                <a:ea typeface="Open Sans" panose="020B0606030504020204" pitchFamily="34" charset="0"/>
                <a:cs typeface="Times New Roman" panose="02020603050405020304" pitchFamily="18" charset="0"/>
              </a:rPr>
              <a:t>, t</a:t>
            </a:r>
            <a:r>
              <a:rPr lang="en-GB">
                <a:effectLst/>
                <a:latin typeface="Open Sans" panose="020B0606030504020204" pitchFamily="34" charset="0"/>
                <a:ea typeface="Open Sans" panose="020B0606030504020204" pitchFamily="34" charset="0"/>
                <a:cs typeface="Times New Roman" panose="02020603050405020304" pitchFamily="18" charset="0"/>
              </a:rPr>
              <a:t>he student sets ambitious, S.M.A.R.T.</a:t>
            </a:r>
            <a:r>
              <a:rPr lang="en-NL">
                <a:effectLst/>
                <a:latin typeface="Open Sans" panose="020B0606030504020204" pitchFamily="34" charset="0"/>
                <a:ea typeface="Open Sans" panose="020B0606030504020204" pitchFamily="34" charset="0"/>
                <a:cs typeface="Times New Roman" panose="02020603050405020304" pitchFamily="18" charset="0"/>
              </a:rPr>
              <a:t> </a:t>
            </a:r>
            <a:r>
              <a:rPr lang="en-GB">
                <a:effectLst/>
                <a:latin typeface="Open Sans" panose="020B0606030504020204" pitchFamily="34" charset="0"/>
                <a:ea typeface="Open Sans" panose="020B0606030504020204" pitchFamily="34" charset="0"/>
                <a:cs typeface="Times New Roman" panose="02020603050405020304" pitchFamily="18" charset="0"/>
              </a:rPr>
              <a:t>goals in alignment with the project brief, their chosen role(s), content of the assessment rubric and their personal long-term goals</a:t>
            </a:r>
            <a:endParaRPr lang="en-US" sz="11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2FA53B91-935C-355D-D119-BFDF40382789}"/>
              </a:ext>
            </a:extLst>
          </p:cNvPr>
          <p:cNvSpPr>
            <a:spLocks noGrp="1"/>
          </p:cNvSpPr>
          <p:nvPr>
            <p:ph type="subTitle" idx="1"/>
          </p:nvPr>
        </p:nvSpPr>
        <p:spPr>
          <a:xfrm>
            <a:off x="806335" y="653658"/>
            <a:ext cx="8869620" cy="402300"/>
          </a:xfrm>
        </p:spPr>
        <p:txBody>
          <a:bodyPr/>
          <a:lstStyle/>
          <a:p>
            <a:r>
              <a:rPr lang="en-US" dirty="0"/>
              <a:t>Videos of Reinforcement Learning, </a:t>
            </a:r>
            <a:r>
              <a:rPr lang="en-US" dirty="0" err="1"/>
              <a:t>PID_Controller</a:t>
            </a:r>
            <a:r>
              <a:rPr lang="en-US" dirty="0"/>
              <a:t> and movement </a:t>
            </a:r>
            <a:endParaRPr lang="en-150" dirty="0"/>
          </a:p>
        </p:txBody>
      </p:sp>
      <p:pic>
        <p:nvPicPr>
          <p:cNvPr id="8" name="Picture 7" descr="A 3d rendering of a rectangular object&#10;&#10;Description automatically generated with medium confidence">
            <a:extLst>
              <a:ext uri="{FF2B5EF4-FFF2-40B4-BE49-F238E27FC236}">
                <a16:creationId xmlns:a16="http://schemas.microsoft.com/office/drawing/2014/main" id="{83E01EC3-F855-E9AF-5DB8-7B2A3F2A6288}"/>
              </a:ext>
            </a:extLst>
          </p:cNvPr>
          <p:cNvPicPr>
            <a:picLocks noChangeAspect="1"/>
          </p:cNvPicPr>
          <p:nvPr/>
        </p:nvPicPr>
        <p:blipFill>
          <a:blip r:embed="rId2"/>
          <a:stretch>
            <a:fillRect/>
          </a:stretch>
        </p:blipFill>
        <p:spPr>
          <a:xfrm>
            <a:off x="94845" y="2974434"/>
            <a:ext cx="2831235" cy="2117939"/>
          </a:xfrm>
          <a:prstGeom prst="rect">
            <a:avLst/>
          </a:prstGeom>
        </p:spPr>
      </p:pic>
      <p:pic>
        <p:nvPicPr>
          <p:cNvPr id="10" name="Picture 9" descr="A screenshot of a computer game&#10;&#10;Description automatically generated">
            <a:extLst>
              <a:ext uri="{FF2B5EF4-FFF2-40B4-BE49-F238E27FC236}">
                <a16:creationId xmlns:a16="http://schemas.microsoft.com/office/drawing/2014/main" id="{62605CB5-A268-B9CD-7B42-929658E8754F}"/>
              </a:ext>
            </a:extLst>
          </p:cNvPr>
          <p:cNvPicPr>
            <a:picLocks noChangeAspect="1"/>
          </p:cNvPicPr>
          <p:nvPr/>
        </p:nvPicPr>
        <p:blipFill>
          <a:blip r:embed="rId3"/>
          <a:stretch>
            <a:fillRect/>
          </a:stretch>
        </p:blipFill>
        <p:spPr>
          <a:xfrm>
            <a:off x="3134818" y="2923309"/>
            <a:ext cx="2831236" cy="2202680"/>
          </a:xfrm>
          <a:prstGeom prst="rect">
            <a:avLst/>
          </a:prstGeom>
        </p:spPr>
      </p:pic>
      <p:pic>
        <p:nvPicPr>
          <p:cNvPr id="12" name="Picture 11" descr="A screen shot of a computer&#10;&#10;Description automatically generated">
            <a:extLst>
              <a:ext uri="{FF2B5EF4-FFF2-40B4-BE49-F238E27FC236}">
                <a16:creationId xmlns:a16="http://schemas.microsoft.com/office/drawing/2014/main" id="{E1C17288-16E0-9A6C-B32E-0AD549A3DB34}"/>
              </a:ext>
            </a:extLst>
          </p:cNvPr>
          <p:cNvPicPr>
            <a:picLocks noChangeAspect="1"/>
          </p:cNvPicPr>
          <p:nvPr/>
        </p:nvPicPr>
        <p:blipFill>
          <a:blip r:embed="rId4"/>
          <a:stretch>
            <a:fillRect/>
          </a:stretch>
        </p:blipFill>
        <p:spPr>
          <a:xfrm>
            <a:off x="6153912" y="2905798"/>
            <a:ext cx="2860843" cy="2220191"/>
          </a:xfrm>
          <a:prstGeom prst="rect">
            <a:avLst/>
          </a:prstGeom>
        </p:spPr>
      </p:pic>
      <p:sp>
        <p:nvSpPr>
          <p:cNvPr id="13" name="TextBox 12">
            <a:extLst>
              <a:ext uri="{FF2B5EF4-FFF2-40B4-BE49-F238E27FC236}">
                <a16:creationId xmlns:a16="http://schemas.microsoft.com/office/drawing/2014/main" id="{181DB5E5-8F18-6C15-8E87-6A782E9F9358}"/>
              </a:ext>
            </a:extLst>
          </p:cNvPr>
          <p:cNvSpPr txBox="1"/>
          <p:nvPr/>
        </p:nvSpPr>
        <p:spPr>
          <a:xfrm>
            <a:off x="182880" y="2606942"/>
            <a:ext cx="2927931" cy="307777"/>
          </a:xfrm>
          <a:prstGeom prst="rect">
            <a:avLst/>
          </a:prstGeom>
          <a:noFill/>
        </p:spPr>
        <p:txBody>
          <a:bodyPr wrap="square" rtlCol="0">
            <a:spAutoFit/>
          </a:bodyPr>
          <a:lstStyle/>
          <a:p>
            <a:r>
              <a:rPr lang="en-US" dirty="0"/>
              <a:t>Controller Task 9 </a:t>
            </a:r>
            <a:endParaRPr lang="en-150" dirty="0"/>
          </a:p>
        </p:txBody>
      </p:sp>
      <p:sp>
        <p:nvSpPr>
          <p:cNvPr id="14" name="TextBox 13">
            <a:extLst>
              <a:ext uri="{FF2B5EF4-FFF2-40B4-BE49-F238E27FC236}">
                <a16:creationId xmlns:a16="http://schemas.microsoft.com/office/drawing/2014/main" id="{0F2E05A9-C09D-699D-9C43-944E3D2D347C}"/>
              </a:ext>
            </a:extLst>
          </p:cNvPr>
          <p:cNvSpPr txBox="1"/>
          <p:nvPr/>
        </p:nvSpPr>
        <p:spPr>
          <a:xfrm>
            <a:off x="3843395" y="2582210"/>
            <a:ext cx="1701022" cy="307777"/>
          </a:xfrm>
          <a:prstGeom prst="rect">
            <a:avLst/>
          </a:prstGeom>
          <a:noFill/>
        </p:spPr>
        <p:txBody>
          <a:bodyPr wrap="square" rtlCol="0">
            <a:spAutoFit/>
          </a:bodyPr>
          <a:lstStyle/>
          <a:p>
            <a:r>
              <a:rPr lang="en-US" dirty="0"/>
              <a:t>RL Pipeline </a:t>
            </a:r>
            <a:endParaRPr lang="en-150" dirty="0"/>
          </a:p>
        </p:txBody>
      </p:sp>
      <p:sp>
        <p:nvSpPr>
          <p:cNvPr id="16" name="TextBox 15">
            <a:extLst>
              <a:ext uri="{FF2B5EF4-FFF2-40B4-BE49-F238E27FC236}">
                <a16:creationId xmlns:a16="http://schemas.microsoft.com/office/drawing/2014/main" id="{F7677E5E-E844-90F9-8FF5-1DB8B2C3DB22}"/>
              </a:ext>
            </a:extLst>
          </p:cNvPr>
          <p:cNvSpPr txBox="1"/>
          <p:nvPr/>
        </p:nvSpPr>
        <p:spPr>
          <a:xfrm>
            <a:off x="6749646" y="2557694"/>
            <a:ext cx="1892820" cy="307777"/>
          </a:xfrm>
          <a:prstGeom prst="rect">
            <a:avLst/>
          </a:prstGeom>
          <a:noFill/>
        </p:spPr>
        <p:txBody>
          <a:bodyPr wrap="square" rtlCol="0">
            <a:spAutoFit/>
          </a:bodyPr>
          <a:lstStyle/>
          <a:p>
            <a:r>
              <a:rPr lang="en-US" dirty="0" err="1"/>
              <a:t>PID_Controller</a:t>
            </a:r>
            <a:endParaRPr lang="en-150" dirty="0"/>
          </a:p>
        </p:txBody>
      </p:sp>
    </p:spTree>
    <p:extLst>
      <p:ext uri="{BB962C8B-B14F-4D97-AF65-F5344CB8AC3E}">
        <p14:creationId xmlns:p14="http://schemas.microsoft.com/office/powerpoint/2010/main" val="28814773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8</a:t>
            </a:r>
            <a:endParaRPr lang="en-US"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3/3</a:t>
            </a:r>
            <a:endParaRPr dirty="0"/>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The student can apply modelling techniques including Machine Learning and AI to create value for individuals, organizations and domains.</a:t>
            </a:r>
            <a:endParaRPr lang="en-US" dirty="0">
              <a:solidFill>
                <a:schemeClr val="bg1"/>
              </a:solidFill>
              <a:cs typeface="Calibri"/>
            </a:endParaRPr>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8.8</a:t>
            </a:r>
          </a:p>
        </p:txBody>
      </p:sp>
      <p:sp>
        <p:nvSpPr>
          <p:cNvPr id="398" name="Google Shape;398;p42"/>
          <p:cNvSpPr txBox="1">
            <a:spLocks noGrp="1"/>
          </p:cNvSpPr>
          <p:nvPr>
            <p:ph type="title" idx="5"/>
          </p:nvPr>
        </p:nvSpPr>
        <p:spPr>
          <a:xfrm>
            <a:off x="718551" y="576000"/>
            <a:ext cx="8500530" cy="493800"/>
          </a:xfrm>
          <a:prstGeom prst="rect">
            <a:avLst/>
          </a:prstGeom>
        </p:spPr>
        <p:txBody>
          <a:bodyPr spcFirstLastPara="1" wrap="square" lIns="91425" tIns="91425" rIns="91425" bIns="91425" anchor="ctr" anchorCtr="0">
            <a:noAutofit/>
          </a:bodyPr>
          <a:lstStyle/>
          <a:p>
            <a:r>
              <a:rPr lang="en-US" b="1" i="0" dirty="0"/>
              <a:t>Reinforcement Learning. The student is able design, implement, and evaluate Reinforcement </a:t>
            </a:r>
            <a:r>
              <a:rPr lang="en-US" b="1" i="0" dirty="0" err="1"/>
              <a:t>Learing</a:t>
            </a:r>
            <a:r>
              <a:rPr lang="en-US" b="1" i="0" dirty="0"/>
              <a:t> algorithms in order to address the business objective.</a:t>
            </a:r>
            <a:endParaRPr lang="en-US" dirty="0"/>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Modelling</a:t>
            </a:r>
          </a:p>
        </p:txBody>
      </p:sp>
      <p:graphicFrame>
        <p:nvGraphicFramePr>
          <p:cNvPr id="3" name="Table 2">
            <a:extLst>
              <a:ext uri="{FF2B5EF4-FFF2-40B4-BE49-F238E27FC236}">
                <a16:creationId xmlns:a16="http://schemas.microsoft.com/office/drawing/2014/main" id="{84630EE3-67CC-D2BA-F032-D7B8DC1992D6}"/>
              </a:ext>
            </a:extLst>
          </p:cNvPr>
          <p:cNvGraphicFramePr>
            <a:graphicFrameLocks noGrp="1"/>
          </p:cNvGraphicFramePr>
          <p:nvPr>
            <p:extLst>
              <p:ext uri="{D42A27DB-BD31-4B8C-83A1-F6EECF244321}">
                <p14:modId xmlns:p14="http://schemas.microsoft.com/office/powerpoint/2010/main" val="3048733042"/>
              </p:ext>
            </p:extLst>
          </p:nvPr>
        </p:nvGraphicFramePr>
        <p:xfrm>
          <a:off x="0" y="1066545"/>
          <a:ext cx="9139897" cy="5179280"/>
        </p:xfrm>
        <a:graphic>
          <a:graphicData uri="http://schemas.openxmlformats.org/drawingml/2006/table">
            <a:tbl>
              <a:tblPr bandRow="1">
                <a:tableStyleId>{764D4AE7-FFBC-431D-9275-528F30A785D3}</a:tableStyleId>
              </a:tblPr>
              <a:tblGrid>
                <a:gridCol w="1518600">
                  <a:extLst>
                    <a:ext uri="{9D8B030D-6E8A-4147-A177-3AD203B41FA5}">
                      <a16:colId xmlns:a16="http://schemas.microsoft.com/office/drawing/2014/main" val="108582691"/>
                    </a:ext>
                  </a:extLst>
                </a:gridCol>
                <a:gridCol w="1509168">
                  <a:extLst>
                    <a:ext uri="{9D8B030D-6E8A-4147-A177-3AD203B41FA5}">
                      <a16:colId xmlns:a16="http://schemas.microsoft.com/office/drawing/2014/main" val="1813938278"/>
                    </a:ext>
                  </a:extLst>
                </a:gridCol>
                <a:gridCol w="1556329">
                  <a:extLst>
                    <a:ext uri="{9D8B030D-6E8A-4147-A177-3AD203B41FA5}">
                      <a16:colId xmlns:a16="http://schemas.microsoft.com/office/drawing/2014/main" val="3191441904"/>
                    </a:ext>
                  </a:extLst>
                </a:gridCol>
                <a:gridCol w="1518600">
                  <a:extLst>
                    <a:ext uri="{9D8B030D-6E8A-4147-A177-3AD203B41FA5}">
                      <a16:colId xmlns:a16="http://schemas.microsoft.com/office/drawing/2014/main" val="2958722118"/>
                    </a:ext>
                  </a:extLst>
                </a:gridCol>
                <a:gridCol w="1518600">
                  <a:extLst>
                    <a:ext uri="{9D8B030D-6E8A-4147-A177-3AD203B41FA5}">
                      <a16:colId xmlns:a16="http://schemas.microsoft.com/office/drawing/2014/main" val="3405998537"/>
                    </a:ext>
                  </a:extLst>
                </a:gridCol>
                <a:gridCol w="1518600">
                  <a:extLst>
                    <a:ext uri="{9D8B030D-6E8A-4147-A177-3AD203B41FA5}">
                      <a16:colId xmlns:a16="http://schemas.microsoft.com/office/drawing/2014/main" val="922014598"/>
                    </a:ext>
                  </a:extLst>
                </a:gridCol>
              </a:tblGrid>
              <a:tr h="197089">
                <a:tc>
                  <a:txBody>
                    <a:bodyPr/>
                    <a:lstStyle/>
                    <a:p>
                      <a:pPr algn="ctr" fontAlgn="ctr"/>
                      <a:r>
                        <a:rPr lang="en-US" sz="900" b="1" i="0" u="none" strike="noStrike" dirty="0">
                          <a:solidFill>
                            <a:srgbClr val="000000"/>
                          </a:solidFill>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A: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B: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C: 4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D: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E: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4274762018"/>
                  </a:ext>
                </a:extLst>
              </a:tr>
              <a:tr h="2183747">
                <a:tc>
                  <a:txBody>
                    <a:bodyPr/>
                    <a:lstStyle/>
                    <a:p>
                      <a:pPr algn="l" rtl="0" fontAlgn="t"/>
                      <a:r>
                        <a:rPr lang="en-US" sz="900" b="0" i="0" u="none" strike="noStrike" dirty="0">
                          <a:solidFill>
                            <a:srgbClr val="000000"/>
                          </a:solidFill>
                          <a:effectLst/>
                          <a:latin typeface="Calibri"/>
                        </a:rPr>
                        <a:t>Student submitted a complete learning log, work log and self-assessment rubric. Clear individual contribution to this ILO is documented in the learning log.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algn="l" fontAlgn="t"/>
                      <a:r>
                        <a:rPr lang="en-US" sz="900" b="0" i="0" u="none" strike="noStrike" dirty="0">
                          <a:solidFill>
                            <a:srgbClr val="000000"/>
                          </a:solidFill>
                          <a:effectLst/>
                          <a:latin typeface="Calibri"/>
                        </a:rPr>
                        <a:t>The student identifies relevant environmental input required for reinforcement learning. Selects </a:t>
                      </a:r>
                      <a:r>
                        <a:rPr lang="en-US" sz="900" b="0" i="0" u="none" strike="noStrike" dirty="0" err="1">
                          <a:solidFill>
                            <a:srgbClr val="000000"/>
                          </a:solidFill>
                          <a:effectLst/>
                          <a:latin typeface="Calibri"/>
                        </a:rPr>
                        <a:t>approriate</a:t>
                      </a:r>
                      <a:r>
                        <a:rPr lang="en-US" sz="900" b="0" i="0" u="none" strike="noStrike" dirty="0">
                          <a:solidFill>
                            <a:srgbClr val="000000"/>
                          </a:solidFill>
                          <a:effectLst/>
                          <a:latin typeface="Calibri"/>
                        </a:rPr>
                        <a:t> frameworks for the chosen reinforcement learning algorithms. Instructions for environment setup, including a list of libraries used are contained in a README.md file on GitHub.</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t"/>
                      <a:r>
                        <a:rPr lang="en-US" sz="900" b="0" i="0" u="none" strike="noStrike" dirty="0">
                          <a:solidFill>
                            <a:srgbClr val="000000"/>
                          </a:solidFill>
                          <a:effectLst/>
                          <a:latin typeface="Calibri"/>
                        </a:rPr>
                        <a:t>The student demonstrates the ability to create a custom reinforcement learning gym environment wrapper for the robotic simulation package according to the standard gym framework. The student demonstrates the ability to train a single reinforcement learning model to complete the robotics task described in the creative brief and test it against appropriate performance criteria. The model uses object co-ordinates as input.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t"/>
                      <a:r>
                        <a:rPr lang="en-US" sz="900" b="0" i="0" u="none" strike="noStrike" dirty="0">
                          <a:solidFill>
                            <a:srgbClr val="000000"/>
                          </a:solidFill>
                          <a:effectLst/>
                          <a:latin typeface="Calibri"/>
                        </a:rPr>
                        <a:t>The student demonstrates the ability to train and compare the performance of different reinforcement learning models, hyperparameters and reward functions in completing the task successfully. Model hyperparameters are documented in a README.md on GitHub. Performance during the training process as well as the end product is documented on GitHub.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t"/>
                      <a:r>
                        <a:rPr lang="en-US" sz="900" b="0" i="0" u="none" strike="noStrike" dirty="0">
                          <a:solidFill>
                            <a:srgbClr val="000000"/>
                          </a:solidFill>
                          <a:effectLst/>
                          <a:latin typeface="Calibri"/>
                        </a:rPr>
                        <a:t>The student demonstrates the ability to complete the task by integrating a computer vision pipeline in the reinforcement learning controller. All inputs used are realistic and appropriate for the task being addressed. The student demonstrates the ability to use an </a:t>
                      </a:r>
                      <a:r>
                        <a:rPr lang="en-US" sz="900" b="0" i="0" u="none" strike="noStrike" dirty="0" err="1">
                          <a:solidFill>
                            <a:srgbClr val="000000"/>
                          </a:solidFill>
                          <a:effectLst/>
                          <a:latin typeface="Calibri"/>
                        </a:rPr>
                        <a:t>MLOps</a:t>
                      </a:r>
                      <a:r>
                        <a:rPr lang="en-US" sz="900" b="0" i="0" u="none" strike="noStrike" dirty="0">
                          <a:solidFill>
                            <a:srgbClr val="000000"/>
                          </a:solidFill>
                          <a:effectLst/>
                          <a:latin typeface="Calibri"/>
                        </a:rPr>
                        <a:t> tool to track the training process and hyperparameter search.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t"/>
                      <a:r>
                        <a:rPr lang="en-US" sz="900" b="0" i="0" u="none" strike="noStrike" dirty="0">
                          <a:solidFill>
                            <a:srgbClr val="000000"/>
                          </a:solidFill>
                          <a:effectLst/>
                          <a:latin typeface="Calibri"/>
                        </a:rPr>
                        <a:t>The student trains and tests multiple computer vision reinforcement learning models. Detailed and critical </a:t>
                      </a:r>
                      <a:r>
                        <a:rPr lang="en-US" sz="900" b="0" i="0" u="none" strike="noStrike" dirty="0" err="1">
                          <a:solidFill>
                            <a:srgbClr val="000000"/>
                          </a:solidFill>
                          <a:effectLst/>
                          <a:latin typeface="Calibri"/>
                        </a:rPr>
                        <a:t>perfomance</a:t>
                      </a:r>
                      <a:r>
                        <a:rPr lang="en-US" sz="900" b="0" i="0" u="none" strike="noStrike" dirty="0">
                          <a:solidFill>
                            <a:srgbClr val="000000"/>
                          </a:solidFill>
                          <a:effectLst/>
                          <a:latin typeface="Calibri"/>
                        </a:rPr>
                        <a:t> comparisons are made between reinforcement learning models and traditional control theory. Suggestions for model improvement, real-world implementation, knowledge acquisition and decision-making are made. The entire code-base is well documented in a README.md file on GitHub.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1605308527"/>
                  </a:ext>
                </a:extLst>
              </a:tr>
              <a:tr h="1710738">
                <a:tc>
                  <a:txBody>
                    <a:bodyPr/>
                    <a:lstStyle/>
                    <a:p>
                      <a:pPr lvl="0" algn="l">
                        <a:buNone/>
                      </a:pPr>
                      <a:r>
                        <a:rPr lang="en-US" sz="900" dirty="0">
                          <a:effectLst/>
                          <a:latin typeface="Calibri"/>
                          <a:hlinkClick r:id="rId3"/>
                        </a:rPr>
                        <a:t>Wrapper,  </a:t>
                      </a:r>
                      <a:r>
                        <a:rPr lang="en-US" sz="900" dirty="0">
                          <a:effectLst/>
                          <a:latin typeface="Calibri"/>
                          <a:hlinkClick r:id="rId4"/>
                        </a:rPr>
                        <a:t>Gifs for Robotics</a:t>
                      </a:r>
                      <a:r>
                        <a:rPr lang="en-US" sz="900" dirty="0">
                          <a:effectLst/>
                          <a:latin typeface="Calibri"/>
                        </a:rPr>
                        <a:t> , </a:t>
                      </a:r>
                      <a:r>
                        <a:rPr lang="en-US" sz="900" dirty="0" err="1">
                          <a:effectLst/>
                          <a:latin typeface="Calibri"/>
                          <a:hlinkClick r:id="rId5"/>
                        </a:rPr>
                        <a:t>Read.me.file</a:t>
                      </a:r>
                      <a:r>
                        <a:rPr lang="en-US" sz="900" dirty="0">
                          <a:effectLst/>
                          <a:latin typeface="Calibri"/>
                          <a:hlinkClick r:id="rId5"/>
                        </a:rPr>
                        <a:t> </a:t>
                      </a:r>
                      <a:r>
                        <a:rPr lang="en-US" sz="900" dirty="0">
                          <a:effectLst/>
                          <a:latin typeface="Calibri"/>
                        </a:rPr>
                        <a:t>, </a:t>
                      </a:r>
                      <a:r>
                        <a:rPr lang="en-US" sz="900" dirty="0">
                          <a:effectLst/>
                          <a:latin typeface="Calibri"/>
                          <a:hlinkClick r:id="rId6"/>
                        </a:rPr>
                        <a:t>Presentation</a:t>
                      </a:r>
                      <a:r>
                        <a:rPr lang="en-US" sz="900" dirty="0">
                          <a:effectLst/>
                          <a:latin typeface="Calibri"/>
                        </a:rPr>
                        <a:t> , </a:t>
                      </a:r>
                      <a:r>
                        <a:rPr lang="en-US" sz="900" dirty="0">
                          <a:effectLst/>
                          <a:latin typeface="Calibri"/>
                          <a:hlinkClick r:id="rId7"/>
                        </a:rPr>
                        <a:t>recorded video </a:t>
                      </a:r>
                      <a:r>
                        <a:rPr lang="en-US" sz="900" dirty="0">
                          <a:effectLst/>
                          <a:latin typeface="Calibri"/>
                        </a:rPr>
                        <a:t>, </a:t>
                      </a:r>
                      <a:r>
                        <a:rPr lang="en-US" sz="900" b="0" i="0" u="none" strike="noStrike" dirty="0">
                          <a:solidFill>
                            <a:srgbClr val="000000"/>
                          </a:solidFill>
                          <a:effectLst/>
                          <a:latin typeface="Calibri"/>
                          <a:hlinkClick r:id="rId8"/>
                        </a:rPr>
                        <a:t>Training RL model script </a:t>
                      </a: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b="0" i="0" u="none" strike="noStrike" dirty="0">
                          <a:solidFill>
                            <a:srgbClr val="000000"/>
                          </a:solidFill>
                          <a:effectLst/>
                          <a:latin typeface="Calibri"/>
                        </a:rPr>
                        <a:t>I successfully passed this criterion by clearly explaining how to access and utilize the </a:t>
                      </a:r>
                      <a:r>
                        <a:rPr lang="en-US" sz="900" b="0" i="0" u="none" strike="noStrike" dirty="0" err="1">
                          <a:solidFill>
                            <a:srgbClr val="000000"/>
                          </a:solidFill>
                          <a:effectLst/>
                          <a:latin typeface="Calibri"/>
                        </a:rPr>
                        <a:t>sim_class</a:t>
                      </a:r>
                      <a:r>
                        <a:rPr lang="en-US" sz="900" b="0" i="0" u="none" strike="noStrike" dirty="0">
                          <a:solidFill>
                            <a:srgbClr val="000000"/>
                          </a:solidFill>
                          <a:effectLst/>
                          <a:latin typeface="Calibri"/>
                        </a:rPr>
                        <a:t> in my project. This included detailing the necessary steps to set up the environment and integrate </a:t>
                      </a:r>
                      <a:r>
                        <a:rPr lang="en-US" sz="900" b="0" i="0" u="none" strike="noStrike" dirty="0" err="1">
                          <a:solidFill>
                            <a:srgbClr val="000000"/>
                          </a:solidFill>
                          <a:effectLst/>
                          <a:latin typeface="Calibri"/>
                        </a:rPr>
                        <a:t>sim_class</a:t>
                      </a:r>
                      <a:r>
                        <a:rPr lang="en-US" sz="900" b="0" i="0" u="none" strike="noStrike" dirty="0">
                          <a:solidFill>
                            <a:srgbClr val="000000"/>
                          </a:solidFill>
                          <a:effectLst/>
                          <a:latin typeface="Calibri"/>
                        </a:rPr>
                        <a:t> functionality, with all relevant instructions and required libraries documented in the README.md file on GitHub.. </a:t>
                      </a:r>
                      <a:r>
                        <a:rPr lang="en-US" sz="900" dirty="0">
                          <a:effectLst/>
                          <a:latin typeface="Calibri"/>
                        </a:rPr>
                        <a:t>, </a:t>
                      </a:r>
                      <a:r>
                        <a:rPr lang="en-US" sz="900" dirty="0" err="1">
                          <a:effectLst/>
                          <a:latin typeface="Calibri"/>
                          <a:hlinkClick r:id="rId5"/>
                        </a:rPr>
                        <a:t>Read.me.file</a:t>
                      </a:r>
                      <a:r>
                        <a:rPr lang="en-US" sz="900" dirty="0">
                          <a:effectLst/>
                          <a:latin typeface="Calibri"/>
                          <a:hlinkClick r:id="rId5"/>
                        </a:rPr>
                        <a:t> </a:t>
                      </a:r>
                      <a:r>
                        <a:rPr lang="en-US" sz="900" dirty="0">
                          <a:effectLst/>
                          <a:latin typeface="Calibri"/>
                        </a:rPr>
                        <a:t>, </a:t>
                      </a:r>
                      <a:r>
                        <a:rPr lang="en-US" sz="900" dirty="0">
                          <a:effectLst/>
                          <a:latin typeface="Calibri"/>
                          <a:hlinkClick r:id="rId6"/>
                        </a:rPr>
                        <a:t>Presentation</a:t>
                      </a:r>
                      <a:r>
                        <a:rPr lang="en-US" sz="900" dirty="0">
                          <a:effectLst/>
                          <a:latin typeface="Calibri"/>
                        </a:rPr>
                        <a:t> , </a:t>
                      </a:r>
                      <a:r>
                        <a:rPr lang="en-US" sz="900" dirty="0">
                          <a:effectLst/>
                          <a:latin typeface="Calibri"/>
                          <a:hlinkClick r:id="rId7"/>
                        </a:rPr>
                        <a:t>recorded video </a:t>
                      </a:r>
                      <a:r>
                        <a:rPr lang="en-US" sz="900" dirty="0">
                          <a:effectLst/>
                          <a:latin typeface="Calibri"/>
                        </a:rPr>
                        <a:t> </a:t>
                      </a:r>
                      <a:endParaRPr lang="en-US" sz="900" b="0" i="0" u="none" strike="noStrike" dirty="0">
                        <a:solidFill>
                          <a:srgbClr val="000000"/>
                        </a:solidFill>
                        <a:effectLst/>
                        <a:latin typeface="Calibri"/>
                      </a:endParaRPr>
                    </a:p>
                    <a:p>
                      <a:pPr lvl="0" algn="l">
                        <a:buNone/>
                      </a:pP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b="0" i="0" u="none" strike="noStrike" dirty="0">
                          <a:solidFill>
                            <a:srgbClr val="000000"/>
                          </a:solidFill>
                          <a:effectLst/>
                          <a:latin typeface="Calibri"/>
                        </a:rPr>
                        <a:t>I successfully passed this criterion by creating and implementing a proper wrapper for the robotic simulation environment. This wrapper facilitated sending commands to the simulated robot and receiving sensor data for processing, enabling effective situational awareness. </a:t>
                      </a:r>
                      <a:r>
                        <a:rPr lang="en-US" sz="900" dirty="0">
                          <a:effectLst/>
                          <a:latin typeface="Calibri"/>
                          <a:hlinkClick r:id="rId3"/>
                        </a:rPr>
                        <a:t>wrapper </a:t>
                      </a:r>
                      <a:endParaRPr lang="en-US" sz="900" b="0" i="0" u="none" strike="noStrike" dirty="0">
                        <a:solidFill>
                          <a:srgbClr val="000000"/>
                        </a:solidFill>
                        <a:effectLst/>
                        <a:latin typeface="Calibri"/>
                      </a:endParaRPr>
                    </a:p>
                    <a:p>
                      <a:pPr lvl="0" algn="l">
                        <a:buNone/>
                      </a:pP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pPr lvl="0" algn="l">
                        <a:buNone/>
                      </a:pPr>
                      <a:r>
                        <a:rPr lang="en-US" sz="900" b="0" i="0" u="none" strike="noStrike" dirty="0">
                          <a:solidFill>
                            <a:srgbClr val="000000"/>
                          </a:solidFill>
                          <a:effectLst/>
                          <a:latin typeface="Calibri"/>
                        </a:rPr>
                        <a:t>Reinforcement Learning </a:t>
                      </a:r>
                      <a:r>
                        <a:rPr lang="en-US" sz="900" b="0" i="0" u="none" strike="noStrike" dirty="0" err="1">
                          <a:solidFill>
                            <a:srgbClr val="000000"/>
                          </a:solidFill>
                          <a:effectLst/>
                          <a:latin typeface="Calibri"/>
                        </a:rPr>
                        <a:t>ModelsI</a:t>
                      </a:r>
                      <a:r>
                        <a:rPr lang="en-US" sz="900" b="0" i="0" u="none" strike="noStrike" dirty="0">
                          <a:solidFill>
                            <a:srgbClr val="000000"/>
                          </a:solidFill>
                          <a:effectLst/>
                          <a:latin typeface="Calibri"/>
                        </a:rPr>
                        <a:t> trained multiple reinforcement learning models, experimenting with various hyperparameters and reward functions. Performance during training and final results are documented in the README.md file on GitHub. All models are accessible on the GitHub page, and the next slide provides a detailed overview of them. </a:t>
                      </a:r>
                      <a:r>
                        <a:rPr lang="en-US" sz="900" b="0" i="0" u="none" strike="noStrike" dirty="0">
                          <a:solidFill>
                            <a:srgbClr val="000000"/>
                          </a:solidFill>
                          <a:effectLst/>
                          <a:latin typeface="Calibri"/>
                          <a:hlinkClick r:id="rId8"/>
                        </a:rPr>
                        <a:t>Training RL model script </a:t>
                      </a:r>
                      <a:r>
                        <a:rPr lang="en-US" sz="900" b="0" i="0" u="none" strike="noStrike" dirty="0">
                          <a:solidFill>
                            <a:srgbClr val="000000"/>
                          </a:solidFill>
                          <a:effectLst/>
                          <a:latin typeface="Calibri"/>
                        </a:rPr>
                        <a:t>,</a:t>
                      </a:r>
                    </a:p>
                    <a:p>
                      <a:pPr lvl="0" algn="l">
                        <a:buNone/>
                      </a:pPr>
                      <a:r>
                        <a:rPr lang="en-US" sz="900" b="0" i="0" u="none" strike="noStrike" dirty="0">
                          <a:solidFill>
                            <a:srgbClr val="000000"/>
                          </a:solidFill>
                          <a:effectLst/>
                          <a:latin typeface="Calibri"/>
                        </a:rPr>
                        <a:t>  </a:t>
                      </a:r>
                      <a:r>
                        <a:rPr lang="en-US" sz="900" dirty="0">
                          <a:effectLst/>
                          <a:latin typeface="Calibri"/>
                        </a:rPr>
                        <a:t>, </a:t>
                      </a:r>
                      <a:r>
                        <a:rPr lang="en-US" sz="900" dirty="0" err="1">
                          <a:effectLst/>
                          <a:latin typeface="Calibri"/>
                          <a:hlinkClick r:id="rId5"/>
                        </a:rPr>
                        <a:t>Read.me.file</a:t>
                      </a:r>
                      <a:r>
                        <a:rPr lang="en-US" sz="900" dirty="0">
                          <a:effectLst/>
                          <a:latin typeface="Calibri"/>
                          <a:hlinkClick r:id="rId5"/>
                        </a:rPr>
                        <a:t> </a:t>
                      </a: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lvl="0" algn="l">
                        <a:buNone/>
                      </a:pPr>
                      <a:r>
                        <a:rPr lang="en-US" sz="900" b="0" i="0" u="none" strike="noStrike" dirty="0">
                          <a:solidFill>
                            <a:srgbClr val="000000"/>
                          </a:solidFill>
                          <a:effectLst/>
                          <a:latin typeface="Calibri"/>
                        </a:rPr>
                        <a:t>Integrated Computer Vision and Reinforcement </a:t>
                      </a:r>
                      <a:r>
                        <a:rPr lang="en-US" sz="900" b="0" i="0" u="none" strike="noStrike" dirty="0" err="1">
                          <a:solidFill>
                            <a:srgbClr val="000000"/>
                          </a:solidFill>
                          <a:effectLst/>
                          <a:latin typeface="Calibri"/>
                        </a:rPr>
                        <a:t>LearningI</a:t>
                      </a:r>
                      <a:r>
                        <a:rPr lang="en-US" sz="900" b="0" i="0" u="none" strike="noStrike" dirty="0">
                          <a:solidFill>
                            <a:srgbClr val="000000"/>
                          </a:solidFill>
                          <a:effectLst/>
                          <a:latin typeface="Calibri"/>
                        </a:rPr>
                        <a:t> successfully integrated a computer vision pipeline into the reinforcement learning controller, using realistic and task-appropriate inputs. The training process and hyperparameter search were tracked using an </a:t>
                      </a:r>
                      <a:r>
                        <a:rPr lang="en-US" sz="900" b="0" i="0" u="none" strike="noStrike" dirty="0" err="1">
                          <a:solidFill>
                            <a:srgbClr val="000000"/>
                          </a:solidFill>
                          <a:effectLst/>
                          <a:latin typeface="Calibri"/>
                        </a:rPr>
                        <a:t>MLOps</a:t>
                      </a:r>
                      <a:r>
                        <a:rPr lang="en-US" sz="900" b="0" i="0" u="none" strike="noStrike" dirty="0">
                          <a:solidFill>
                            <a:srgbClr val="000000"/>
                          </a:solidFill>
                          <a:effectLst/>
                          <a:latin typeface="Calibri"/>
                        </a:rPr>
                        <a:t> tool. The previous slide contains a GIF showcasing the integration in action, though further improvements are still needed I don’t have a shape that is matching and still making some problems when dropping the chemical.</a:t>
                      </a:r>
                    </a:p>
                    <a:p>
                      <a:pPr lvl="0" algn="l">
                        <a:buNone/>
                      </a:pPr>
                      <a:r>
                        <a:rPr lang="en-US" sz="900" b="0" i="0" u="none" strike="noStrike" dirty="0">
                          <a:solidFill>
                            <a:srgbClr val="000000"/>
                          </a:solidFill>
                          <a:effectLst/>
                          <a:latin typeface="Calibri"/>
                          <a:hlinkClick r:id="rId9"/>
                        </a:rPr>
                        <a:t>Task_13_Rl pipeline </a:t>
                      </a:r>
                      <a:r>
                        <a:rPr lang="en-US" sz="900" b="0" i="0" u="none" strike="noStrike" dirty="0">
                          <a:solidFill>
                            <a:srgbClr val="000000"/>
                          </a:solidFill>
                          <a:effectLst/>
                          <a:latin typeface="Calibri"/>
                        </a:rPr>
                        <a:t>, </a:t>
                      </a:r>
                      <a:r>
                        <a:rPr lang="nn-NO" sz="900" b="0" i="0" u="none" strike="noStrike" dirty="0">
                          <a:solidFill>
                            <a:srgbClr val="000000"/>
                          </a:solidFill>
                          <a:effectLst/>
                          <a:latin typeface="Calibri"/>
                          <a:hlinkClick r:id="rId10"/>
                        </a:rPr>
                        <a:t>CV pipeline for Rl model </a:t>
                      </a:r>
                      <a:r>
                        <a:rPr lang="en-US" sz="900" b="0" i="0" u="none" strike="noStrike" dirty="0">
                          <a:solidFill>
                            <a:srgbClr val="000000"/>
                          </a:solidFill>
                          <a:effectLst/>
                          <a:latin typeface="Calibri"/>
                        </a:rPr>
                        <a:t>  </a:t>
                      </a: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pPr lvl="0" algn="l">
                        <a:buNone/>
                      </a:pPr>
                      <a:r>
                        <a:rPr lang="en-US" sz="900" b="0" i="0" u="none" strike="noStrike" dirty="0">
                          <a:solidFill>
                            <a:srgbClr val="000000"/>
                          </a:solidFill>
                          <a:effectLst/>
                          <a:latin typeface="Calibri"/>
                        </a:rPr>
                        <a:t>I trained and tested several reinforcement learning models in the environment. After critical performance analysis, I stopped at the second model as it successfully met the client’s requirements. The full code-base, including documentation, is available in the README.md file on GitHub.</a:t>
                      </a:r>
                      <a:r>
                        <a:rPr lang="en-US" sz="900" dirty="0">
                          <a:effectLst/>
                          <a:latin typeface="Calibri"/>
                        </a:rPr>
                        <a:t> , </a:t>
                      </a:r>
                      <a:r>
                        <a:rPr lang="en-US" sz="900" dirty="0" err="1">
                          <a:effectLst/>
                          <a:latin typeface="Calibri"/>
                          <a:hlinkClick r:id="rId5"/>
                        </a:rPr>
                        <a:t>Read.me.file</a:t>
                      </a:r>
                      <a:r>
                        <a:rPr lang="en-US" sz="900" dirty="0">
                          <a:effectLst/>
                          <a:latin typeface="Calibri"/>
                          <a:hlinkClick r:id="rId5"/>
                        </a:rPr>
                        <a:t> </a:t>
                      </a:r>
                      <a:r>
                        <a:rPr lang="en-US" sz="900" dirty="0">
                          <a:effectLst/>
                          <a:latin typeface="Calibri"/>
                        </a:rPr>
                        <a:t>, </a:t>
                      </a:r>
                    </a:p>
                    <a:p>
                      <a:pPr lvl="0" algn="l">
                        <a:buNone/>
                      </a:pPr>
                      <a:r>
                        <a:rPr lang="en-US" sz="900" b="0" i="0" u="none" strike="noStrike" dirty="0" err="1">
                          <a:solidFill>
                            <a:srgbClr val="000000"/>
                          </a:solidFill>
                          <a:effectLst/>
                          <a:latin typeface="Calibri"/>
                          <a:hlinkClick r:id="rId11"/>
                        </a:rPr>
                        <a:t>Rl</a:t>
                      </a:r>
                      <a:r>
                        <a:rPr lang="en-US" sz="900" b="0" i="0" u="none" strike="noStrike" dirty="0">
                          <a:solidFill>
                            <a:srgbClr val="000000"/>
                          </a:solidFill>
                          <a:effectLst/>
                          <a:latin typeface="Calibri"/>
                          <a:hlinkClick r:id="rId11"/>
                        </a:rPr>
                        <a:t> _tester for models </a:t>
                      </a:r>
                      <a:r>
                        <a:rPr lang="en-US" sz="900" b="0" i="0" u="none" strike="noStrike" dirty="0">
                          <a:solidFill>
                            <a:srgbClr val="000000"/>
                          </a:solidFill>
                          <a:effectLst/>
                          <a:latin typeface="Calibri"/>
                        </a:rPr>
                        <a:t>  </a:t>
                      </a:r>
                      <a:r>
                        <a:rPr lang="en-US" sz="900" b="0" i="0" u="none" strike="noStrike" dirty="0">
                          <a:solidFill>
                            <a:srgbClr val="000000"/>
                          </a:solidFill>
                          <a:effectLst/>
                          <a:latin typeface="Calibri"/>
                          <a:hlinkClick r:id="rId8"/>
                        </a:rPr>
                        <a:t>Training RL model script </a:t>
                      </a:r>
                      <a:r>
                        <a:rPr lang="en-US" sz="900" b="0" i="0" u="none" strike="noStrike" dirty="0">
                          <a:solidFill>
                            <a:srgbClr val="000000"/>
                          </a:solidFill>
                          <a:effectLst/>
                          <a:latin typeface="Calibri"/>
                        </a:rPr>
                        <a:t>, </a:t>
                      </a:r>
                      <a:r>
                        <a:rPr lang="en-US" sz="900" dirty="0">
                          <a:effectLst/>
                          <a:latin typeface="Calibri"/>
                          <a:hlinkClick r:id="rId3"/>
                        </a:rPr>
                        <a:t>wrapper</a:t>
                      </a: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extLst>
                  <a:ext uri="{0D108BD9-81ED-4DB2-BD59-A6C34878D82A}">
                    <a16:rowId xmlns:a16="http://schemas.microsoft.com/office/drawing/2014/main" val="2862274762"/>
                  </a:ext>
                </a:extLst>
              </a:tr>
            </a:tbl>
          </a:graphicData>
        </a:graphic>
      </p:graphicFrame>
    </p:spTree>
    <p:extLst>
      <p:ext uri="{BB962C8B-B14F-4D97-AF65-F5344CB8AC3E}">
        <p14:creationId xmlns:p14="http://schemas.microsoft.com/office/powerpoint/2010/main" val="17489770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CD43F5D-90E8-3249-45A7-5056ED14E35A}"/>
              </a:ext>
            </a:extLst>
          </p:cNvPr>
          <p:cNvPicPr>
            <a:picLocks noChangeAspect="1"/>
          </p:cNvPicPr>
          <p:nvPr/>
        </p:nvPicPr>
        <p:blipFill>
          <a:blip r:embed="rId2"/>
          <a:stretch>
            <a:fillRect/>
          </a:stretch>
        </p:blipFill>
        <p:spPr>
          <a:xfrm>
            <a:off x="0" y="653541"/>
            <a:ext cx="9144000" cy="4376745"/>
          </a:xfrm>
          <a:prstGeom prst="rect">
            <a:avLst/>
          </a:prstGeom>
        </p:spPr>
      </p:pic>
      <p:sp>
        <p:nvSpPr>
          <p:cNvPr id="10" name="TextBox 9">
            <a:extLst>
              <a:ext uri="{FF2B5EF4-FFF2-40B4-BE49-F238E27FC236}">
                <a16:creationId xmlns:a16="http://schemas.microsoft.com/office/drawing/2014/main" id="{19680A95-9F65-595E-CA37-EEFB5BE9BFC0}"/>
              </a:ext>
            </a:extLst>
          </p:cNvPr>
          <p:cNvSpPr txBox="1"/>
          <p:nvPr/>
        </p:nvSpPr>
        <p:spPr>
          <a:xfrm>
            <a:off x="3235037" y="210590"/>
            <a:ext cx="2791691" cy="307777"/>
          </a:xfrm>
          <a:prstGeom prst="rect">
            <a:avLst/>
          </a:prstGeom>
          <a:noFill/>
        </p:spPr>
        <p:txBody>
          <a:bodyPr wrap="square" rtlCol="0">
            <a:spAutoFit/>
          </a:bodyPr>
          <a:lstStyle/>
          <a:p>
            <a:r>
              <a:rPr lang="en-US" dirty="0" err="1"/>
              <a:t>Rl</a:t>
            </a:r>
            <a:r>
              <a:rPr lang="en-US" dirty="0"/>
              <a:t> models training </a:t>
            </a:r>
            <a:endParaRPr lang="en-150" dirty="0"/>
          </a:p>
        </p:txBody>
      </p:sp>
    </p:spTree>
    <p:extLst>
      <p:ext uri="{BB962C8B-B14F-4D97-AF65-F5344CB8AC3E}">
        <p14:creationId xmlns:p14="http://schemas.microsoft.com/office/powerpoint/2010/main" val="8380980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t>
            </a:r>
            <a:r>
              <a:rPr lang="en-NL" err="1"/>
              <a:t>edal</a:t>
            </a:r>
            <a:r>
              <a:rPr lang="en-NL"/>
              <a:t> Challenges</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Going the extra mile!</a:t>
            </a:r>
            <a:endParaRPr/>
          </a:p>
        </p:txBody>
      </p:sp>
      <p:pic>
        <p:nvPicPr>
          <p:cNvPr id="7" name="Graphic 6" descr="Medal">
            <a:extLst>
              <a:ext uri="{FF2B5EF4-FFF2-40B4-BE49-F238E27FC236}">
                <a16:creationId xmlns:a16="http://schemas.microsoft.com/office/drawing/2014/main" id="{2C2C6876-7040-0594-5C65-F9EFF1B3B3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666" y="1379845"/>
            <a:ext cx="3492405" cy="3492405"/>
          </a:xfrm>
          <a:prstGeom prst="rect">
            <a:avLst/>
          </a:prstGeom>
        </p:spPr>
      </p:pic>
    </p:spTree>
    <p:extLst>
      <p:ext uri="{BB962C8B-B14F-4D97-AF65-F5344CB8AC3E}">
        <p14:creationId xmlns:p14="http://schemas.microsoft.com/office/powerpoint/2010/main" val="28329518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4294967295"/>
          </p:nvPr>
        </p:nvSpPr>
        <p:spPr>
          <a:xfrm>
            <a:off x="63194" y="1152000"/>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p>
          <a:p>
            <a:pPr marL="0" lvl="0" indent="0" algn="l" rtl="0">
              <a:lnSpc>
                <a:spcPct val="115000"/>
              </a:lnSpc>
              <a:spcBef>
                <a:spcPts val="0"/>
              </a:spcBef>
              <a:spcAft>
                <a:spcPts val="0"/>
              </a:spcAft>
              <a:buNone/>
            </a:pPr>
            <a:r>
              <a:rPr lang="en" sz="900" i="1" dirty="0">
                <a:solidFill>
                  <a:schemeClr val="lt1"/>
                </a:solidFill>
                <a:latin typeface="Helvetica Neue"/>
                <a:sym typeface="Helvetica Neue"/>
              </a:rPr>
              <a:t>I tried really hard this block to achieve some of the medal challenges but was not quite there.  </a:t>
            </a:r>
          </a:p>
          <a:p>
            <a:pPr marL="0" lvl="0" indent="0" algn="l" rtl="0">
              <a:lnSpc>
                <a:spcPct val="115000"/>
              </a:lnSpc>
              <a:spcBef>
                <a:spcPts val="0"/>
              </a:spcBef>
              <a:spcAft>
                <a:spcPts val="0"/>
              </a:spcAft>
              <a:buNone/>
            </a:pPr>
            <a:r>
              <a:rPr lang="en" sz="900" i="1" dirty="0">
                <a:solidFill>
                  <a:schemeClr val="lt1"/>
                </a:solidFill>
                <a:latin typeface="Helvetica Neue"/>
                <a:sym typeface="Helvetica Neue"/>
              </a:rPr>
              <a:t>Third place was medal and I was 7</a:t>
            </a:r>
            <a:r>
              <a:rPr lang="en" sz="900" i="1" baseline="30000" dirty="0">
                <a:solidFill>
                  <a:schemeClr val="lt1"/>
                </a:solidFill>
                <a:latin typeface="Helvetica Neue"/>
                <a:sym typeface="Helvetica Neue"/>
              </a:rPr>
              <a:t>th</a:t>
            </a:r>
            <a:r>
              <a:rPr lang="en" sz="900" i="1" dirty="0">
                <a:solidFill>
                  <a:schemeClr val="lt1"/>
                </a:solidFill>
                <a:latin typeface="Helvetica Neue"/>
                <a:sym typeface="Helvetica Neue"/>
              </a:rPr>
              <a:t> </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P</a:t>
            </a:r>
            <a:r>
              <a:rPr lang="en-NL" err="1"/>
              <a:t>ut</a:t>
            </a:r>
            <a:r>
              <a:rPr lang="en-NL"/>
              <a:t> your evidence down here to receive a medal!</a:t>
            </a:r>
            <a:endParaRPr lang="en-GB"/>
          </a:p>
        </p:txBody>
      </p:sp>
      <p:sp>
        <p:nvSpPr>
          <p:cNvPr id="7" name="Google Shape;459;p48">
            <a:extLst>
              <a:ext uri="{FF2B5EF4-FFF2-40B4-BE49-F238E27FC236}">
                <a16:creationId xmlns:a16="http://schemas.microsoft.com/office/drawing/2014/main" id="{5161B9CD-FD90-1846-8EE0-48554F0A839A}"/>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a:t>Going the extra mile!</a:t>
            </a:r>
            <a:endParaRPr lang="en-GB"/>
          </a:p>
        </p:txBody>
      </p:sp>
      <p:sp>
        <p:nvSpPr>
          <p:cNvPr id="2" name="Google Shape;462;p48">
            <a:extLst>
              <a:ext uri="{FF2B5EF4-FFF2-40B4-BE49-F238E27FC236}">
                <a16:creationId xmlns:a16="http://schemas.microsoft.com/office/drawing/2014/main" id="{504CBF35-FBEA-FA87-F016-E6278C3C94B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a:t>Medal Challenges</a:t>
            </a:r>
            <a:endParaRPr lang="en-US"/>
          </a:p>
        </p:txBody>
      </p:sp>
      <p:pic>
        <p:nvPicPr>
          <p:cNvPr id="12" name="Graphic 11" descr="Medal">
            <a:extLst>
              <a:ext uri="{FF2B5EF4-FFF2-40B4-BE49-F238E27FC236}">
                <a16:creationId xmlns:a16="http://schemas.microsoft.com/office/drawing/2014/main" id="{DAEAD1FE-ADA8-7092-2C63-52D1D8722E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5771" y="58096"/>
            <a:ext cx="459808" cy="459808"/>
          </a:xfrm>
          <a:prstGeom prst="rect">
            <a:avLst/>
          </a:prstGeom>
        </p:spPr>
      </p:pic>
      <p:pic>
        <p:nvPicPr>
          <p:cNvPr id="4" name="Picture 3">
            <a:extLst>
              <a:ext uri="{FF2B5EF4-FFF2-40B4-BE49-F238E27FC236}">
                <a16:creationId xmlns:a16="http://schemas.microsoft.com/office/drawing/2014/main" id="{D07966AC-7423-209A-0736-BC0F1DE34C11}"/>
              </a:ext>
            </a:extLst>
          </p:cNvPr>
          <p:cNvPicPr>
            <a:picLocks noChangeAspect="1"/>
          </p:cNvPicPr>
          <p:nvPr/>
        </p:nvPicPr>
        <p:blipFill>
          <a:blip r:embed="rId5"/>
          <a:stretch>
            <a:fillRect/>
          </a:stretch>
        </p:blipFill>
        <p:spPr>
          <a:xfrm>
            <a:off x="63194" y="1994831"/>
            <a:ext cx="7536873" cy="3134569"/>
          </a:xfrm>
          <a:prstGeom prst="rect">
            <a:avLst/>
          </a:prstGeom>
        </p:spPr>
      </p:pic>
    </p:spTree>
    <p:extLst>
      <p:ext uri="{BB962C8B-B14F-4D97-AF65-F5344CB8AC3E}">
        <p14:creationId xmlns:p14="http://schemas.microsoft.com/office/powerpoint/2010/main" val="33184646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2"/>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NL" sz="6000"/>
              <a:t>D</a:t>
            </a:r>
            <a:endParaRPr sz="6000"/>
          </a:p>
        </p:txBody>
      </p:sp>
      <p:sp>
        <p:nvSpPr>
          <p:cNvPr id="498" name="Google Shape;498;p52"/>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Reflection</a:t>
            </a:r>
            <a:endParaRPr sz="3000"/>
          </a:p>
        </p:txBody>
      </p:sp>
      <p:sp>
        <p:nvSpPr>
          <p:cNvPr id="499" name="Google Shape;499;p52"/>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a:solidFill>
                  <a:srgbClr val="999999"/>
                </a:solidFill>
                <a:latin typeface="Roboto"/>
                <a:ea typeface="Roboto"/>
                <a:cs typeface="Roboto"/>
                <a:sym typeface="Roboto"/>
              </a:rPr>
              <a:t>D</a:t>
            </a:r>
            <a:endParaRPr sz="40000">
              <a:solidFill>
                <a:srgbClr val="999999"/>
              </a:solidFill>
              <a:latin typeface="Roboto"/>
              <a:ea typeface="Roboto"/>
              <a:cs typeface="Roboto"/>
              <a:sym typeface="Roboto"/>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3"/>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did I achieve this block?</a:t>
            </a:r>
            <a:endParaRPr/>
          </a:p>
        </p:txBody>
      </p:sp>
      <p:sp>
        <p:nvSpPr>
          <p:cNvPr id="505" name="Google Shape;505;p53"/>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506" name="Google Shape;506;p53"/>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My most significant achievements this block</a:t>
            </a:r>
            <a:endParaRPr/>
          </a:p>
        </p:txBody>
      </p:sp>
      <p:sp>
        <p:nvSpPr>
          <p:cNvPr id="507" name="Google Shape;507;p53"/>
          <p:cNvSpPr txBox="1">
            <a:spLocks noGrp="1"/>
          </p:cNvSpPr>
          <p:nvPr>
            <p:ph type="body" idx="3"/>
          </p:nvPr>
        </p:nvSpPr>
        <p:spPr>
          <a:xfrm>
            <a:off x="182880" y="1069848"/>
            <a:ext cx="87783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dirty="0"/>
              <a:t>F</a:t>
            </a:r>
            <a:r>
              <a:rPr lang="en-US" dirty="0"/>
              <a:t>o</a:t>
            </a:r>
            <a:r>
              <a:rPr lang="en" dirty="0"/>
              <a:t>r 3 weeks did almost the entire block </a:t>
            </a:r>
            <a:endParaRPr dirty="0"/>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My most difficult challenges this block</a:t>
            </a:r>
            <a:endParaRPr sz="1400" b="1" dirty="0"/>
          </a:p>
          <a:p>
            <a:pPr marL="0" lvl="0" indent="0" algn="just" rtl="0">
              <a:spcBef>
                <a:spcPts val="800"/>
              </a:spcBef>
              <a:spcAft>
                <a:spcPts val="0"/>
              </a:spcAft>
              <a:buNone/>
            </a:pPr>
            <a:r>
              <a:rPr lang="en" dirty="0"/>
              <a:t>Definetely Robotics as well as task 4 the prepartion for training the model there was some minor issues I need to fix every time </a:t>
            </a:r>
            <a:endParaRPr dirty="0"/>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The most important lessons I learned</a:t>
            </a:r>
            <a:endParaRPr sz="1400" b="1" dirty="0"/>
          </a:p>
          <a:p>
            <a:pPr marL="0" lvl="0" indent="0" algn="just" rtl="0">
              <a:spcBef>
                <a:spcPts val="800"/>
              </a:spcBef>
              <a:spcAft>
                <a:spcPts val="800"/>
              </a:spcAft>
              <a:buNone/>
            </a:pPr>
            <a:r>
              <a:rPr lang="en" dirty="0"/>
              <a:t>To never give up and continue going also to be a little bit delusional helps a lot. </a:t>
            </a:r>
            <a:endParaRPr dirty="0"/>
          </a:p>
        </p:txBody>
      </p:sp>
      <p:sp>
        <p:nvSpPr>
          <p:cNvPr id="508" name="Google Shape;508;p53"/>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well am I progressing?</a:t>
            </a:r>
            <a:endParaRPr/>
          </a:p>
        </p:txBody>
      </p:sp>
      <p:sp>
        <p:nvSpPr>
          <p:cNvPr id="514" name="Google Shape;514;p54"/>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 sz="1400"/>
              <a:t>/</a:t>
            </a:r>
            <a:r>
              <a:rPr lang="en"/>
              <a:t>2</a:t>
            </a:r>
            <a:endParaRPr sz="1400"/>
          </a:p>
        </p:txBody>
      </p:sp>
      <p:sp>
        <p:nvSpPr>
          <p:cNvPr id="515" name="Google Shape;515;p54"/>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516" name="Google Shape;516;p54"/>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 on my self assessment				My self assessment grade is a</a:t>
            </a:r>
            <a:endParaRPr b="0" i="1"/>
          </a:p>
        </p:txBody>
      </p:sp>
      <p:sp>
        <p:nvSpPr>
          <p:cNvPr id="517" name="Google Shape;517;p54"/>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dirty="0"/>
              <a:t>I did really good this block even tho my start was slow I managed to pass the block </a:t>
            </a:r>
            <a:endParaRPr dirty="0"/>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How I plan to improve next block</a:t>
            </a:r>
            <a:endParaRPr sz="1400" b="1" dirty="0"/>
          </a:p>
          <a:p>
            <a:pPr marL="0" lvl="0" indent="0" algn="just" rtl="0">
              <a:spcBef>
                <a:spcPts val="800"/>
              </a:spcBef>
              <a:spcAft>
                <a:spcPts val="800"/>
              </a:spcAft>
              <a:buNone/>
            </a:pPr>
            <a:r>
              <a:rPr lang="en-US" dirty="0"/>
              <a:t>S</a:t>
            </a:r>
            <a:r>
              <a:rPr lang="en" dirty="0"/>
              <a:t>earching more than just doing the things sometimes it helps way more especially when the task is very diffucult </a:t>
            </a:r>
            <a:endParaRPr dirty="0"/>
          </a:p>
        </p:txBody>
      </p:sp>
      <p:sp>
        <p:nvSpPr>
          <p:cNvPr id="518" name="Google Shape;518;p54"/>
          <p:cNvSpPr txBox="1"/>
          <p:nvPr/>
        </p:nvSpPr>
        <p:spPr>
          <a:xfrm>
            <a:off x="7933066" y="749712"/>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solidFill>
                  <a:srgbClr val="434343"/>
                </a:solidFill>
                <a:latin typeface="Roboto"/>
                <a:ea typeface="Roboto"/>
                <a:cs typeface="Roboto"/>
                <a:sym typeface="Roboto"/>
              </a:rPr>
              <a:t>9.8</a:t>
            </a:r>
            <a:endParaRPr sz="3600" b="1" dirty="0">
              <a:solidFill>
                <a:srgbClr val="434343"/>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Where am I starting?</a:t>
            </a:r>
            <a:endParaRPr/>
          </a:p>
        </p:txBody>
      </p:sp>
      <p:sp>
        <p:nvSpPr>
          <p:cNvPr id="123" name="Google Shape;123;p16"/>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a:t>1/</a:t>
            </a:r>
            <a:r>
              <a:rPr lang="en"/>
              <a:t>2</a:t>
            </a:r>
            <a:endParaRPr sz="1400"/>
          </a:p>
        </p:txBody>
      </p:sp>
      <p:sp>
        <p:nvSpPr>
          <p:cNvPr id="124" name="Google Shape;124;p16"/>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125" name="Google Shape;125;p16"/>
          <p:cNvSpPr txBox="1">
            <a:spLocks noGrp="1"/>
          </p:cNvSpPr>
          <p:nvPr>
            <p:ph type="subTitle" idx="1"/>
          </p:nvPr>
        </p:nvSpPr>
        <p:spPr>
          <a:xfrm>
            <a:off x="182880" y="682380"/>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Feedback from previous assessment – </a:t>
            </a:r>
            <a:r>
              <a:rPr lang="en-US" dirty="0"/>
              <a:t>Hi Petar, you dropped quite some points due to insufficient evidencing and the quality of the work you handed in. For some components, it is clear that you relied on </a:t>
            </a:r>
            <a:r>
              <a:rPr lang="en-US" dirty="0" err="1"/>
              <a:t>GenAI</a:t>
            </a:r>
            <a:r>
              <a:rPr lang="en-US" dirty="0"/>
              <a:t> to complete the work for you, which does not lead to quality work. I believe you have the skills and knowledge to do better, so please put more trust in your own work next time!</a:t>
            </a:r>
          </a:p>
          <a:p>
            <a:pPr marL="0" lvl="0" indent="0" algn="l" rtl="0">
              <a:spcBef>
                <a:spcPts val="0"/>
              </a:spcBef>
              <a:spcAft>
                <a:spcPts val="800"/>
              </a:spcAft>
              <a:buNone/>
            </a:pPr>
            <a:r>
              <a:rPr lang="en" dirty="0"/>
              <a:t>							</a:t>
            </a:r>
            <a:endParaRPr b="0" i="1" dirty="0"/>
          </a:p>
        </p:txBody>
      </p:sp>
      <p:sp>
        <p:nvSpPr>
          <p:cNvPr id="126" name="Google Shape;126;p16"/>
          <p:cNvSpPr txBox="1">
            <a:spLocks noGrp="1"/>
          </p:cNvSpPr>
          <p:nvPr>
            <p:ph type="body" idx="3"/>
          </p:nvPr>
        </p:nvSpPr>
        <p:spPr>
          <a:xfrm>
            <a:off x="182880" y="1903140"/>
            <a:ext cx="5852100" cy="306190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dirty="0"/>
              <a:t>...</a:t>
            </a:r>
            <a:endParaRPr dirty="0"/>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My interpretation / key takeaways</a:t>
            </a:r>
          </a:p>
          <a:p>
            <a:pPr marL="0" lvl="0" indent="0" algn="just" rtl="0">
              <a:spcBef>
                <a:spcPts val="800"/>
              </a:spcBef>
              <a:spcAft>
                <a:spcPts val="0"/>
              </a:spcAft>
              <a:buNone/>
            </a:pPr>
            <a:r>
              <a:rPr lang="en-US" sz="1400" b="1" dirty="0"/>
              <a:t>I</a:t>
            </a:r>
            <a:r>
              <a:rPr lang="en" sz="1400" b="1" dirty="0"/>
              <a:t> had some mistake but I don’t think the grade really respresent the work t</a:t>
            </a:r>
            <a:r>
              <a:rPr lang="en-US" sz="1400" b="1" dirty="0"/>
              <a:t>ha</a:t>
            </a:r>
            <a:r>
              <a:rPr lang="en" sz="1400" b="1" dirty="0"/>
              <a:t>t we put into t</a:t>
            </a:r>
            <a:r>
              <a:rPr lang="en-US" sz="1400" b="1" dirty="0"/>
              <a:t>ha</a:t>
            </a:r>
            <a:r>
              <a:rPr lang="en" sz="1400" b="1" dirty="0"/>
              <a:t>t block as whole we worked every week on the final deliverables there was some smiising aprt but as whole we put a lot of work </a:t>
            </a:r>
            <a:endParaRPr sz="1400" b="1" dirty="0"/>
          </a:p>
          <a:p>
            <a:pPr marL="0" lvl="0" indent="0" algn="just" rtl="0">
              <a:spcBef>
                <a:spcPts val="800"/>
              </a:spcBef>
              <a:spcAft>
                <a:spcPts val="80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my plan?</a:t>
            </a:r>
            <a:endParaRPr/>
          </a:p>
        </p:txBody>
      </p:sp>
      <p:sp>
        <p:nvSpPr>
          <p:cNvPr id="133" name="Google Shape;133;p17"/>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134" name="Google Shape;134;p17"/>
          <p:cNvSpPr txBox="1">
            <a:spLocks noGrp="1"/>
          </p:cNvSpPr>
          <p:nvPr>
            <p:ph type="subTitle" idx="1"/>
          </p:nvPr>
        </p:nvSpPr>
        <p:spPr>
          <a:xfrm>
            <a:off x="182873" y="667500"/>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What I learned last block -													     Previous block’s grade</a:t>
            </a:r>
            <a:endParaRPr dirty="0"/>
          </a:p>
        </p:txBody>
      </p:sp>
      <p:sp>
        <p:nvSpPr>
          <p:cNvPr id="135" name="Google Shape;135;p17"/>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dirty="0"/>
              <a:t>To work in Together better spread work into equal parts </a:t>
            </a:r>
            <a:endParaRPr dirty="0"/>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My current level of progress</a:t>
            </a:r>
            <a:endParaRPr sz="1400" b="1" dirty="0"/>
          </a:p>
          <a:p>
            <a:pPr marL="0" lvl="0" indent="0" algn="l" rtl="0">
              <a:spcBef>
                <a:spcPts val="800"/>
              </a:spcBef>
              <a:spcAft>
                <a:spcPts val="800"/>
              </a:spcAft>
              <a:buNone/>
            </a:pPr>
            <a:r>
              <a:rPr lang="en" dirty="0"/>
              <a:t>I feel I am progresing each day even though the grade does not represent it I feel goibng better everyday </a:t>
            </a:r>
            <a:endParaRPr dirty="0"/>
          </a:p>
        </p:txBody>
      </p:sp>
      <p:sp>
        <p:nvSpPr>
          <p:cNvPr id="136" name="Google Shape;136;p17"/>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137" name="Google Shape;137;p17"/>
          <p:cNvSpPr txBox="1"/>
          <p:nvPr/>
        </p:nvSpPr>
        <p:spPr>
          <a:xfrm>
            <a:off x="6217920" y="3593592"/>
            <a:ext cx="2743200" cy="13710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lnSpc>
                <a:spcPct val="104000"/>
              </a:lnSpc>
              <a:spcBef>
                <a:spcPts val="0"/>
              </a:spcBef>
              <a:spcAft>
                <a:spcPts val="0"/>
              </a:spcAft>
              <a:buNone/>
            </a:pPr>
            <a:r>
              <a:rPr lang="en" b="1">
                <a:solidFill>
                  <a:srgbClr val="434343"/>
                </a:solidFill>
                <a:latin typeface="Roboto"/>
                <a:ea typeface="Roboto"/>
                <a:cs typeface="Roboto"/>
                <a:sym typeface="Roboto"/>
              </a:rPr>
              <a:t>Links</a:t>
            </a:r>
            <a:endParaRPr>
              <a:solidFill>
                <a:srgbClr val="434343"/>
              </a:solidFill>
              <a:latin typeface="Roboto"/>
              <a:ea typeface="Roboto"/>
              <a:cs typeface="Roboto"/>
              <a:sym typeface="Roboto"/>
            </a:endParaRPr>
          </a:p>
          <a:p>
            <a:pPr marL="0" lvl="0" indent="0" algn="l" rtl="0">
              <a:lnSpc>
                <a:spcPct val="104000"/>
              </a:lnSpc>
              <a:spcBef>
                <a:spcPts val="800"/>
              </a:spcBef>
              <a:spcAft>
                <a:spcPts val="800"/>
              </a:spcAft>
              <a:buNone/>
            </a:pPr>
            <a:r>
              <a:rPr lang="en" sz="1000">
                <a:solidFill>
                  <a:srgbClr val="434343"/>
                </a:solidFill>
                <a:latin typeface="Roboto"/>
                <a:ea typeface="Roboto"/>
                <a:cs typeface="Roboto"/>
                <a:sym typeface="Roboto"/>
              </a:rPr>
              <a:t>...</a:t>
            </a:r>
            <a:endParaRPr sz="1000">
              <a:solidFill>
                <a:srgbClr val="434343"/>
              </a:solidFill>
              <a:latin typeface="Roboto"/>
              <a:ea typeface="Roboto"/>
              <a:cs typeface="Roboto"/>
              <a:sym typeface="Roboto"/>
            </a:endParaRPr>
          </a:p>
        </p:txBody>
      </p:sp>
      <p:sp>
        <p:nvSpPr>
          <p:cNvPr id="138" name="Google Shape;138;p17"/>
          <p:cNvSpPr txBox="1"/>
          <p:nvPr/>
        </p:nvSpPr>
        <p:spPr>
          <a:xfrm>
            <a:off x="7918704" y="6675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solidFill>
                  <a:srgbClr val="434343"/>
                </a:solidFill>
                <a:latin typeface="Roboto"/>
                <a:ea typeface="Roboto"/>
                <a:cs typeface="Roboto"/>
                <a:sym typeface="Roboto"/>
              </a:rPr>
              <a:t>3.0</a:t>
            </a:r>
            <a:endParaRPr sz="3600" b="1" dirty="0">
              <a:solidFill>
                <a:srgbClr val="434343"/>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8"/>
          <p:cNvSpPr txBox="1">
            <a:spLocks noGrp="1"/>
          </p:cNvSpPr>
          <p:nvPr>
            <p:ph type="body" idx="3"/>
          </p:nvPr>
        </p:nvSpPr>
        <p:spPr>
          <a:xfrm>
            <a:off x="3108950" y="1069812"/>
            <a:ext cx="5852100" cy="38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Specific: Attend weekly meetings to assist the company in defining clear AI agent </a:t>
            </a:r>
            <a:r>
              <a:rPr lang="en-US" dirty="0" err="1"/>
              <a:t>goals.Measurable</a:t>
            </a:r>
            <a:r>
              <a:rPr lang="en-US" dirty="0"/>
              <a:t>: Track progress towards understanding the company’s AI needs and your </a:t>
            </a:r>
            <a:r>
              <a:rPr lang="en-US" dirty="0" err="1"/>
              <a:t>grades.Achievable</a:t>
            </a:r>
            <a:r>
              <a:rPr lang="en-US" dirty="0"/>
              <a:t>: Balance meeting contributions with study efforts for good </a:t>
            </a:r>
            <a:r>
              <a:rPr lang="en-US" dirty="0" err="1"/>
              <a:t>grades.Relevant</a:t>
            </a:r>
            <a:r>
              <a:rPr lang="en-US" dirty="0"/>
              <a:t>: Focus aligns with AI expertise and academic </a:t>
            </a:r>
            <a:r>
              <a:rPr lang="en-US" dirty="0" err="1"/>
              <a:t>success.Time</a:t>
            </a:r>
            <a:r>
              <a:rPr lang="en-US" dirty="0"/>
              <a:t>-Bound: Achieve project and grade goals by the end of the </a:t>
            </a:r>
            <a:r>
              <a:rPr lang="en-US" dirty="0" err="1"/>
              <a:t>block.Evaluate</a:t>
            </a:r>
            <a:r>
              <a:rPr lang="en-US" dirty="0"/>
              <a:t>: Review progress weekly to stay aligned with </a:t>
            </a:r>
            <a:r>
              <a:rPr lang="en-US" dirty="0" err="1"/>
              <a:t>goals.Readjust</a:t>
            </a:r>
            <a:r>
              <a:rPr lang="en-US" dirty="0"/>
              <a:t>: Adjust priorities as needed to balance project and grades.</a:t>
            </a:r>
          </a:p>
          <a:p>
            <a:pPr marL="0" lvl="0" indent="0" algn="l" rtl="0">
              <a:spcBef>
                <a:spcPts val="0"/>
              </a:spcBef>
              <a:spcAft>
                <a:spcPts val="0"/>
              </a:spcAft>
              <a:buNone/>
            </a:pPr>
            <a:endParaRPr lang="en-US" dirty="0"/>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1"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90%</a:t>
            </a: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 Passing the block with a good grade by dedicating most of my focus to studying and coursework.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150" altLang="en-150" sz="1000" b="1"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10%</a:t>
            </a:r>
            <a:r>
              <a:rPr kumimoji="0" lang="en-150" altLang="en-150" sz="1000" b="0" i="0" u="none" strike="noStrike" cap="none" normalizeH="0" baseline="0" dirty="0">
                <a:ln>
                  <a:noFill/>
                </a:ln>
                <a:solidFill>
                  <a:schemeClr val="bg1"/>
                </a:solidFill>
                <a:effectLst/>
                <a:latin typeface="Roboto" panose="02000000000000000000" pitchFamily="2" charset="0"/>
                <a:ea typeface="Roboto" panose="02000000000000000000" pitchFamily="2" charset="0"/>
                <a:cs typeface="Roboto" panose="02000000000000000000" pitchFamily="2" charset="0"/>
              </a:rPr>
              <a:t>: Helping the client realize their AI agent goals by contributing to weekly meetings and project discussions. </a:t>
            </a:r>
          </a:p>
          <a:p>
            <a:pPr marL="0" lvl="0" indent="0" algn="l" rtl="0">
              <a:spcBef>
                <a:spcPts val="0"/>
              </a:spcBef>
              <a:spcAft>
                <a:spcPts val="0"/>
              </a:spcAft>
              <a:buNone/>
            </a:pPr>
            <a:endParaRPr dirty="0"/>
          </a:p>
        </p:txBody>
      </p:sp>
      <p:sp>
        <p:nvSpPr>
          <p:cNvPr id="144" name="Google Shape;144;p1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are my goals?</a:t>
            </a:r>
            <a:endParaRPr/>
          </a:p>
        </p:txBody>
      </p:sp>
      <p:sp>
        <p:nvSpPr>
          <p:cNvPr id="145" name="Google Shape;145;p18"/>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146" name="Google Shape;146;p18"/>
          <p:cNvSpPr txBox="1">
            <a:spLocks noGrp="1"/>
          </p:cNvSpPr>
          <p:nvPr>
            <p:ph type="subTitle" idx="1"/>
          </p:nvPr>
        </p:nvSpPr>
        <p:spPr>
          <a:xfrm>
            <a:off x="3108960" y="667512"/>
            <a:ext cx="58521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I am taking responsibility for</a:t>
            </a:r>
            <a:r>
              <a:rPr lang="en" b="0" i="1" dirty="0"/>
              <a:t> (if multiple add in percentages)</a:t>
            </a:r>
            <a:endParaRPr b="0" i="1" dirty="0"/>
          </a:p>
        </p:txBody>
      </p:sp>
      <p:sp>
        <p:nvSpPr>
          <p:cNvPr id="147" name="Google Shape;147;p18"/>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graphicFrame>
        <p:nvGraphicFramePr>
          <p:cNvPr id="148" name="Google Shape;148;p18"/>
          <p:cNvGraphicFramePr/>
          <p:nvPr>
            <p:extLst>
              <p:ext uri="{D42A27DB-BD31-4B8C-83A1-F6EECF244321}">
                <p14:modId xmlns:p14="http://schemas.microsoft.com/office/powerpoint/2010/main" val="2727034024"/>
              </p:ext>
            </p:extLst>
          </p:nvPr>
        </p:nvGraphicFramePr>
        <p:xfrm>
          <a:off x="182880" y="658368"/>
          <a:ext cx="2740000" cy="4297700"/>
        </p:xfrm>
        <a:graphic>
          <a:graphicData uri="http://schemas.openxmlformats.org/drawingml/2006/table">
            <a:tbl>
              <a:tblPr>
                <a:noFill/>
                <a:tableStyleId>{764D4AE7-FFBC-431D-9275-528F30A785D3}</a:tableStyleId>
              </a:tblPr>
              <a:tblGrid>
                <a:gridCol w="587150">
                  <a:extLst>
                    <a:ext uri="{9D8B030D-6E8A-4147-A177-3AD203B41FA5}">
                      <a16:colId xmlns:a16="http://schemas.microsoft.com/office/drawing/2014/main" val="20000"/>
                    </a:ext>
                  </a:extLst>
                </a:gridCol>
                <a:gridCol w="2152850">
                  <a:extLst>
                    <a:ext uri="{9D8B030D-6E8A-4147-A177-3AD203B41FA5}">
                      <a16:colId xmlns:a16="http://schemas.microsoft.com/office/drawing/2014/main" val="20001"/>
                    </a:ext>
                  </a:extLst>
                </a:gridCol>
              </a:tblGrid>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S</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CC4125"/>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Specific:</a:t>
                      </a:r>
                      <a:r>
                        <a:rPr lang="en" sz="600">
                          <a:latin typeface="Roboto"/>
                          <a:ea typeface="Roboto"/>
                          <a:cs typeface="Roboto"/>
                          <a:sym typeface="Roboto"/>
                        </a:rPr>
                        <a:t> Be specific when determining your goal. The more specific the better. Putting a real figure to your goal helps make it measurable. When specific and measurable your subconscious mind cannot override your goals, they become achievable.</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M</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E06666"/>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Measurable:</a:t>
                      </a:r>
                      <a:r>
                        <a:rPr lang="en" sz="600" dirty="0">
                          <a:latin typeface="Roboto"/>
                          <a:ea typeface="Roboto"/>
                          <a:cs typeface="Roboto"/>
                          <a:sym typeface="Roboto"/>
                        </a:rPr>
                        <a:t> This where you define a measurable and meaningful goal. It’s important to be able to track your progress. Without meaningful and measurable goals which you can track it’s easy to lose heart and focus.</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A</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6B26B"/>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Achievable:</a:t>
                      </a:r>
                      <a:r>
                        <a:rPr lang="en" sz="600">
                          <a:latin typeface="Roboto"/>
                          <a:ea typeface="Roboto"/>
                          <a:cs typeface="Roboto"/>
                          <a:sym typeface="Roboto"/>
                        </a:rPr>
                        <a:t> Choosing realistic and short-term goals helps them be more achievable. Long-term goals can be larger and take more time to achieve. Planning smaller short-term goals as steps to larger long-term goals assists in achieving them.</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R</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D966"/>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Relevant:</a:t>
                      </a:r>
                      <a:r>
                        <a:rPr lang="en" sz="600">
                          <a:latin typeface="Roboto"/>
                          <a:ea typeface="Roboto"/>
                          <a:cs typeface="Roboto"/>
                          <a:sym typeface="Roboto"/>
                        </a:rPr>
                        <a:t> Each goal you set must be in line with your core values and in harmony with what YOU want out of life. Contradictions in values and goals leads to frustration and loss of motivation. Designing your goals with the expectation of your personal success.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3"/>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T</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93C47D"/>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Time-Bound:</a:t>
                      </a:r>
                      <a:r>
                        <a:rPr lang="en" sz="600">
                          <a:latin typeface="Roboto"/>
                          <a:ea typeface="Roboto"/>
                          <a:cs typeface="Roboto"/>
                          <a:sym typeface="Roboto"/>
                        </a:rPr>
                        <a:t> Setting a time limit on achieving a goal makes it measurable. When a goal is measurable you can SEE your progress and support your motivation and commitment. Giving your goal a time limit assists you in holding yourself accountable to its completion.</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4"/>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E</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76A5AF"/>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Evaluate:</a:t>
                      </a:r>
                      <a:r>
                        <a:rPr lang="en" sz="600">
                          <a:latin typeface="Roboto"/>
                          <a:ea typeface="Roboto"/>
                          <a:cs typeface="Roboto"/>
                          <a:sym typeface="Roboto"/>
                        </a:rPr>
                        <a:t> By evaluating your goals on a regular basis you will be much more likely to achieve them. It is easy to forget about long-term goals if they are not revisited from time to time. This also helps you assess if the goal you are working on remains in line with your core values and helps you measure your progress.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5"/>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R</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6D9EEB"/>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Readjust:</a:t>
                      </a:r>
                      <a:r>
                        <a:rPr lang="en" sz="600" dirty="0">
                          <a:latin typeface="Roboto"/>
                          <a:ea typeface="Roboto"/>
                          <a:cs typeface="Roboto"/>
                          <a:sym typeface="Roboto"/>
                        </a:rPr>
                        <a:t> Readjustments occur when goals are determined, through re-evaluation, to be misaligned with your values or long-term goals. This is especially helpful when you have been unable to achieve a goal in the time limits you set. This gives you the opportunity to modify your approach and increase your chances of success.</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B</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 Log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B</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53072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
              <a:t>Week 1 - Log</a:t>
            </a:r>
            <a:endParaRPr lang="en-US"/>
          </a:p>
        </p:txBody>
      </p:sp>
      <p:sp>
        <p:nvSpPr>
          <p:cNvPr id="161" name="Google Shape;161;p20"/>
          <p:cNvSpPr txBox="1">
            <a:spLocks noGrp="1"/>
          </p:cNvSpPr>
          <p:nvPr>
            <p:ph type="subTitle" idx="4"/>
          </p:nvPr>
        </p:nvSpPr>
        <p:spPr>
          <a:xfrm>
            <a:off x="4660033" y="56200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Reflection</a:t>
            </a:r>
            <a:endParaRPr dirty="0"/>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What did you do?</a:t>
            </a:r>
            <a:endParaRPr dirty="0"/>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199390" lvl="0" indent="-171450" algn="l" rtl="0">
              <a:spcBef>
                <a:spcPts val="0"/>
              </a:spcBef>
              <a:spcAft>
                <a:spcPts val="0"/>
              </a:spcAft>
              <a:buSzPts val="1000"/>
              <a:buFont typeface="Wingdings" panose="05000000000000000000" pitchFamily="2" charset="2"/>
              <a:buChar char="Ø"/>
            </a:pPr>
            <a:r>
              <a:rPr lang="en" dirty="0"/>
              <a:t>M</a:t>
            </a:r>
            <a:r>
              <a:rPr lang="en-US" dirty="0" err="1"/>
              <a:t>ak</a:t>
            </a:r>
            <a:r>
              <a:rPr lang="en" dirty="0"/>
              <a:t>e task 1 and color the necessary images </a:t>
            </a:r>
          </a:p>
          <a:p>
            <a:pPr marL="199390" lvl="0" indent="-171450" algn="l" rtl="0">
              <a:spcBef>
                <a:spcPts val="0"/>
              </a:spcBef>
              <a:spcAft>
                <a:spcPts val="0"/>
              </a:spcAft>
              <a:buSzPts val="1000"/>
              <a:buFont typeface="Wingdings" panose="05000000000000000000" pitchFamily="2" charset="2"/>
              <a:buChar char="Ø"/>
            </a:pPr>
            <a:r>
              <a:rPr lang="en-US" dirty="0"/>
              <a:t>Finish all of the notebooks for week 1 </a:t>
            </a:r>
            <a:endParaRPr dirty="0"/>
          </a:p>
          <a:p>
            <a:pPr marL="182880" lvl="0" indent="-154940" algn="l" rtl="0">
              <a:spcBef>
                <a:spcPts val="0"/>
              </a:spcBef>
              <a:spcAft>
                <a:spcPts val="0"/>
              </a:spcAft>
              <a:buSzPts val="1000"/>
              <a:buChar char="●"/>
            </a:pPr>
            <a:r>
              <a:rPr lang="en" dirty="0"/>
              <a:t>What have you actually been able to do? </a:t>
            </a:r>
          </a:p>
          <a:p>
            <a:pPr marL="199390" indent="-171450">
              <a:buFont typeface="Wingdings" panose="05000000000000000000" pitchFamily="2" charset="2"/>
              <a:buChar char="ü"/>
            </a:pPr>
            <a:r>
              <a:rPr lang="en-US" dirty="0"/>
              <a:t>Successfully completed the masking and coloring of all the required images on time.</a:t>
            </a:r>
          </a:p>
          <a:p>
            <a:pPr marL="199390" lvl="0" indent="-171450" algn="l" rtl="0">
              <a:spcBef>
                <a:spcPts val="0"/>
              </a:spcBef>
              <a:spcAft>
                <a:spcPts val="0"/>
              </a:spcAft>
              <a:buSzPts val="1000"/>
              <a:buFont typeface="Wingdings" panose="05000000000000000000" pitchFamily="2" charset="2"/>
              <a:buChar char="ü"/>
            </a:pPr>
            <a:r>
              <a:rPr lang="en-US" dirty="0"/>
              <a:t>Completed the "Basics" and "Thresholding and Filtering" notebooks.</a:t>
            </a:r>
          </a:p>
          <a:p>
            <a:pPr marL="199390" lvl="0" indent="-171450" algn="l" rtl="0">
              <a:spcBef>
                <a:spcPts val="0"/>
              </a:spcBef>
              <a:spcAft>
                <a:spcPts val="0"/>
              </a:spcAft>
              <a:buSzPts val="1000"/>
              <a:buFont typeface="Wingdings" panose="05000000000000000000" pitchFamily="2" charset="2"/>
              <a:buChar char="ü"/>
            </a:pPr>
            <a:r>
              <a:rPr lang="en-US" dirty="0"/>
              <a:t>Worked on personal development by listening to a podcast on football analytics with Sarah Rudd.</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r>
              <a:rPr lang="en-US" dirty="0"/>
              <a:t>Masking tasks and datasets: </a:t>
            </a:r>
            <a:r>
              <a:rPr lang="en-US" dirty="0">
                <a:hlinkClick r:id="rId3"/>
              </a:rPr>
              <a:t>GitHub Repository</a:t>
            </a:r>
            <a:r>
              <a:rPr lang="en-US" dirty="0"/>
              <a:t>.</a:t>
            </a:r>
            <a:endParaRPr lang="en" dirty="0"/>
          </a:p>
          <a:p>
            <a:pPr marL="182880" lvl="0" indent="-154940" algn="l" rtl="0">
              <a:spcBef>
                <a:spcPts val="0"/>
              </a:spcBef>
              <a:spcAft>
                <a:spcPts val="0"/>
              </a:spcAft>
              <a:buSzPts val="1000"/>
              <a:buChar char="●"/>
            </a:pPr>
            <a:r>
              <a:rPr lang="en-US" dirty="0"/>
              <a:t>Completed "Basics" notebook: </a:t>
            </a:r>
            <a:r>
              <a:rPr lang="en-US" dirty="0">
                <a:hlinkClick r:id="rId4"/>
              </a:rPr>
              <a:t>Basics Notebook</a:t>
            </a:r>
            <a:r>
              <a:rPr lang="en-US" dirty="0"/>
              <a:t>.</a:t>
            </a:r>
            <a:endParaRPr lang="en" dirty="0"/>
          </a:p>
          <a:p>
            <a:pPr marL="182880" lvl="0" indent="-154940" algn="l" rtl="0">
              <a:spcBef>
                <a:spcPts val="0"/>
              </a:spcBef>
              <a:spcAft>
                <a:spcPts val="0"/>
              </a:spcAft>
              <a:buSzPts val="1000"/>
              <a:buChar char="●"/>
            </a:pPr>
            <a:r>
              <a:rPr lang="en-US" dirty="0"/>
              <a:t>Completed "Thresholding and Filtering" notebook: </a:t>
            </a:r>
            <a:r>
              <a:rPr lang="en-US" dirty="0">
                <a:hlinkClick r:id="rId5"/>
              </a:rPr>
              <a:t>Thresholding and Filtering Notebook</a:t>
            </a:r>
            <a:r>
              <a:rPr lang="en-US" dirty="0"/>
              <a:t>.</a:t>
            </a:r>
            <a:endParaRPr dirty="0"/>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F87DA055-D5B4-A155-6D19-31563190229E}"/>
              </a:ext>
            </a:extLst>
          </p:cNvPr>
          <p:cNvSpPr>
            <a:spLocks noGrp="1"/>
          </p:cNvSpPr>
          <p:nvPr>
            <p:ph type="body" idx="3"/>
          </p:nvPr>
        </p:nvSpPr>
        <p:spPr>
          <a:xfrm>
            <a:off x="4660033" y="758952"/>
            <a:ext cx="4297800" cy="1625700"/>
          </a:xfrm>
        </p:spPr>
        <p:txBody>
          <a:bodyPr/>
          <a:lstStyle/>
          <a:p>
            <a:pPr marL="182880" indent="-154940"/>
            <a:r>
              <a:rPr lang="en-US" dirty="0"/>
              <a:t>How did the week go? </a:t>
            </a:r>
          </a:p>
          <a:p>
            <a:pPr marL="199390" indent="-171450">
              <a:buFont typeface="Wingdings" panose="05000000000000000000" pitchFamily="2" charset="2"/>
              <a:buChar char="q"/>
            </a:pPr>
            <a:r>
              <a:rPr lang="en-US" dirty="0"/>
              <a:t>The week was productive, with most tasks completed as planned. Some minor setbacks (e.g., canceled "Morphological Operation" task) did not significantly impact the overall progress.</a:t>
            </a:r>
            <a:endParaRPr lang="en-US" dirty="0">
              <a:solidFill>
                <a:srgbClr val="4285F4"/>
              </a:solidFill>
            </a:endParaRPr>
          </a:p>
          <a:p>
            <a:pPr marL="182880" indent="-154940"/>
            <a:r>
              <a:rPr lang="en-US" dirty="0"/>
              <a:t>What went well? </a:t>
            </a:r>
          </a:p>
          <a:p>
            <a:pPr marL="199390" indent="-171450">
              <a:buFont typeface="Wingdings" panose="05000000000000000000" pitchFamily="2" charset="2"/>
              <a:buChar char="§"/>
            </a:pPr>
            <a:r>
              <a:rPr lang="en-US" dirty="0"/>
              <a:t>Masking and coloring tasks for all images were completed effectively and efficiently.</a:t>
            </a:r>
          </a:p>
          <a:p>
            <a:pPr marL="199390" indent="-171450">
              <a:buFont typeface="Wingdings" panose="05000000000000000000" pitchFamily="2" charset="2"/>
              <a:buChar char="§"/>
            </a:pPr>
            <a:r>
              <a:rPr lang="en-US" dirty="0"/>
              <a:t>Valuable insights were gained from the football analytics podcast by Sarah Rudd, enhancing your understanding of the application of data science in football.</a:t>
            </a:r>
          </a:p>
          <a:p>
            <a:pPr marL="199390" indent="-171450">
              <a:buFont typeface="Wingdings" panose="05000000000000000000" pitchFamily="2" charset="2"/>
              <a:buChar char="§"/>
            </a:pPr>
            <a:r>
              <a:rPr lang="en-US" dirty="0"/>
              <a:t>Successfully completed Week 1 notebooks.</a:t>
            </a:r>
            <a:endParaRPr lang="en-US" dirty="0">
              <a:solidFill>
                <a:srgbClr val="4285F4"/>
              </a:solidFill>
            </a:endParaRPr>
          </a:p>
          <a:p>
            <a:pPr marL="182880" indent="-154940"/>
            <a:r>
              <a:rPr lang="en-US" dirty="0"/>
              <a:t>What didn’t go so well?</a:t>
            </a:r>
          </a:p>
          <a:p>
            <a:pPr marL="27940" indent="0">
              <a:buNone/>
            </a:pPr>
            <a:r>
              <a:rPr lang="en-US" dirty="0"/>
              <a:t> I thought the coloring is going to be done by someone else not by us it took a lot of time and didn’t translate to anything learned </a:t>
            </a:r>
          </a:p>
          <a:p>
            <a:pPr marL="27940" indent="0">
              <a:buNone/>
            </a:pPr>
            <a:endParaRPr lang="en-US" dirty="0">
              <a:solidFill>
                <a:srgbClr val="4285F4"/>
              </a:solidFill>
            </a:endParaRPr>
          </a:p>
          <a:p>
            <a:pPr marL="182880" indent="-154940"/>
            <a:r>
              <a:rPr lang="en-US" dirty="0"/>
              <a:t>What did you learn?</a:t>
            </a:r>
          </a:p>
          <a:p>
            <a:pPr marL="27940" indent="0">
              <a:buNone/>
            </a:pPr>
            <a:r>
              <a:rPr lang="en-US" dirty="0"/>
              <a:t>How to apply masking and coloring techniques using Fiji for image segmentation tasks.</a:t>
            </a:r>
            <a:endParaRPr lang="en-US" dirty="0">
              <a:solidFill>
                <a:srgbClr val="4285F4"/>
              </a:solidFill>
            </a:endParaRPr>
          </a:p>
          <a:p>
            <a:pPr marL="182880" indent="-154940"/>
            <a:r>
              <a:rPr lang="en-US" dirty="0"/>
              <a:t>How did your efforts in applying iterative critical thinking this week contribute to improving your approach to the project? (ILO 2.6)</a:t>
            </a:r>
          </a:p>
          <a:p>
            <a:pPr marL="27940" indent="0">
              <a:buNone/>
            </a:pPr>
            <a:r>
              <a:rPr lang="en-US" dirty="0"/>
              <a:t>Iterative critical thinking helped refine the approach for masking and coloring tasks, ensuring consistent quality across all images.</a:t>
            </a:r>
            <a:endParaRPr lang="en-US" dirty="0">
              <a:solidFill>
                <a:srgbClr val="4285F4"/>
              </a:solidFill>
            </a:endParaRPr>
          </a:p>
          <a:p>
            <a:pPr marL="182880" indent="-154940"/>
            <a:r>
              <a:rPr lang="en-US" dirty="0"/>
              <a:t>What could be added as an Action point looking forward to next week?</a:t>
            </a:r>
          </a:p>
          <a:p>
            <a:pPr marL="182880" indent="-154940"/>
            <a:r>
              <a:rPr lang="en-US" dirty="0"/>
              <a:t>Plan a structured timeline to ensure consistent progress across all notebooks and tasks.</a:t>
            </a:r>
          </a:p>
          <a:p>
            <a:pPr marL="182880" indent="-154940"/>
            <a:endParaRPr lang="en-US" dirty="0"/>
          </a:p>
          <a:p>
            <a:pPr marL="182880" indent="-154940"/>
            <a:endParaRPr lang="en-US" dirty="0"/>
          </a:p>
        </p:txBody>
      </p:sp>
    </p:spTree>
  </p:cSld>
  <p:clrMapOvr>
    <a:masterClrMapping/>
  </p:clrMapOvr>
</p:sld>
</file>

<file path=ppt/theme/theme1.xml><?xml version="1.0" encoding="utf-8"?>
<a:theme xmlns:a="http://schemas.openxmlformats.org/drawingml/2006/main" name="BUAS 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3C78D8"/>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BADAD4AA324BF48804EF76FD903323C" ma:contentTypeVersion="15" ma:contentTypeDescription="Create a new document." ma:contentTypeScope="" ma:versionID="4ea0feda506421460444ca95554a0aab">
  <xsd:schema xmlns:xsd="http://www.w3.org/2001/XMLSchema" xmlns:xs="http://www.w3.org/2001/XMLSchema" xmlns:p="http://schemas.microsoft.com/office/2006/metadata/properties" xmlns:ns2="5ff92c65-ed86-4457-baee-ccd535c9ea21" xmlns:ns3="6c8d291c-a5bf-4049-930d-38db8e991d8e" targetNamespace="http://schemas.microsoft.com/office/2006/metadata/properties" ma:root="true" ma:fieldsID="0fc8cf7d0f5ee312899395875a30595e" ns2:_="" ns3:_="">
    <xsd:import namespace="5ff92c65-ed86-4457-baee-ccd535c9ea21"/>
    <xsd:import namespace="6c8d291c-a5bf-4049-930d-38db8e991d8e"/>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f92c65-ed86-4457-baee-ccd535c9ea2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365a90ea-d0e7-4aae-8ef9-9f5dd1eb65e3" ma:termSetId="09814cd3-568e-fe90-9814-8d621ff8fb84" ma:anchorId="fba54fb3-c3e1-fe81-a776-ca4b69148c4d" ma:open="true" ma:isKeyword="false">
      <xsd:complexType>
        <xsd:sequence>
          <xsd:element ref="pc:Terms" minOccurs="0" maxOccurs="1"/>
        </xsd:sequence>
      </xsd:complexType>
    </xsd:element>
    <xsd:element name="MediaServiceDateTaken" ma:index="17" nillable="true" ma:displayName="MediaServiceDateTaken" ma:hidden="true" ma:indexed="true" ma:internalName="MediaServiceDateTaken"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Location" ma:index="21" nillable="true" ma:displayName="Location" ma:indexed="true" ma:internalName="MediaServiceLocatio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6c8d291c-a5bf-4049-930d-38db8e991d8e"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2ad53588-c864-4711-ad43-fad96b40598a}" ma:internalName="TaxCatchAll" ma:showField="CatchAllData" ma:web="6c8d291c-a5bf-4049-930d-38db8e991d8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6c8d291c-a5bf-4049-930d-38db8e991d8e">
      <UserInfo>
        <DisplayName/>
        <AccountId xsi:nil="true"/>
        <AccountType/>
      </UserInfo>
    </SharedWithUsers>
    <TaxCatchAll xmlns="6c8d291c-a5bf-4049-930d-38db8e991d8e" xsi:nil="true"/>
    <lcf76f155ced4ddcb4097134ff3c332f xmlns="5ff92c65-ed86-4457-baee-ccd535c9ea21">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98D9791E-52D0-4ABB-925A-4EAECF798D9B}">
  <ds:schemaRefs>
    <ds:schemaRef ds:uri="http://schemas.microsoft.com/sharepoint/v3/contenttype/forms"/>
  </ds:schemaRefs>
</ds:datastoreItem>
</file>

<file path=customXml/itemProps2.xml><?xml version="1.0" encoding="utf-8"?>
<ds:datastoreItem xmlns:ds="http://schemas.openxmlformats.org/officeDocument/2006/customXml" ds:itemID="{99F06E5A-BB9F-4BD7-8790-2D4DEFE58F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f92c65-ed86-4457-baee-ccd535c9ea21"/>
    <ds:schemaRef ds:uri="6c8d291c-a5bf-4049-930d-38db8e991d8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067B86F-F5BB-4BE6-9A37-0E19E53CB68B}">
  <ds:schemaRefs>
    <ds:schemaRef ds:uri="http://schemas.openxmlformats.org/package/2006/metadata/core-properties"/>
    <ds:schemaRef ds:uri="http://schemas.microsoft.com/office/2006/documentManagement/types"/>
    <ds:schemaRef ds:uri="5ff92c65-ed86-4457-baee-ccd535c9ea21"/>
    <ds:schemaRef ds:uri="http://purl.org/dc/dcmitype/"/>
    <ds:schemaRef ds:uri="6c8d291c-a5bf-4049-930d-38db8e991d8e"/>
    <ds:schemaRef ds:uri="http://schemas.microsoft.com/office/2006/metadata/properties"/>
    <ds:schemaRef ds:uri="http://purl.org/dc/elements/1.1/"/>
    <ds:schemaRef ds:uri="http://schemas.microsoft.com/office/infopath/2007/PartnerControl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4306</TotalTime>
  <Words>10389</Words>
  <Application>Microsoft Office PowerPoint</Application>
  <PresentationFormat>On-screen Show (16:9)</PresentationFormat>
  <Paragraphs>727</Paragraphs>
  <Slides>47</Slides>
  <Notes>45</Notes>
  <HiddenSlides>0</HiddenSlides>
  <MMClips>2</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47</vt:i4>
      </vt:variant>
    </vt:vector>
  </HeadingPairs>
  <TitlesOfParts>
    <vt:vector size="57" baseType="lpstr">
      <vt:lpstr>Calibri</vt:lpstr>
      <vt:lpstr>Proxima Nova</vt:lpstr>
      <vt:lpstr>Roboto Thin</vt:lpstr>
      <vt:lpstr>Wingdings</vt:lpstr>
      <vt:lpstr>Helvetica Neue</vt:lpstr>
      <vt:lpstr>Roboto</vt:lpstr>
      <vt:lpstr>Open Sans</vt:lpstr>
      <vt:lpstr>Arial</vt:lpstr>
      <vt:lpstr>Roboto Light</vt:lpstr>
      <vt:lpstr>BUAS Gameday</vt:lpstr>
      <vt:lpstr>«studentname» «232725» «Block_B»</vt:lpstr>
      <vt:lpstr>How To Use This Template</vt:lpstr>
      <vt:lpstr>Learning Log Structure</vt:lpstr>
      <vt:lpstr>Section A</vt:lpstr>
      <vt:lpstr>Where am I starting?</vt:lpstr>
      <vt:lpstr>What is my plan?</vt:lpstr>
      <vt:lpstr>What are my goals?</vt:lpstr>
      <vt:lpstr>Section B</vt:lpstr>
      <vt:lpstr>Week 1 - Log</vt:lpstr>
      <vt:lpstr>Week 1 - Feedback</vt:lpstr>
      <vt:lpstr>Week 2 - Log</vt:lpstr>
      <vt:lpstr>Week 2 - Feedback</vt:lpstr>
      <vt:lpstr>Week 3 - Log</vt:lpstr>
      <vt:lpstr>Week 3 - Feedback</vt:lpstr>
      <vt:lpstr>Week 4 - Log</vt:lpstr>
      <vt:lpstr>Week 4 - Feedback</vt:lpstr>
      <vt:lpstr>Week 5 - Log</vt:lpstr>
      <vt:lpstr>Week 5 - Feedback</vt:lpstr>
      <vt:lpstr>Week 6 - Log</vt:lpstr>
      <vt:lpstr>Week 6 - Log</vt:lpstr>
      <vt:lpstr>Week 6 - Feedback</vt:lpstr>
      <vt:lpstr>Week 7 - Log</vt:lpstr>
      <vt:lpstr>Week 7 - Log</vt:lpstr>
      <vt:lpstr>Week 7 - Feedback</vt:lpstr>
      <vt:lpstr>Week 8 - Log</vt:lpstr>
      <vt:lpstr>Week 8 - Log</vt:lpstr>
      <vt:lpstr>Week 8 - Feedback</vt:lpstr>
      <vt:lpstr>Section C</vt:lpstr>
      <vt:lpstr>ILO 1</vt:lpstr>
      <vt:lpstr>ILO 1</vt:lpstr>
      <vt:lpstr>ILO 2</vt:lpstr>
      <vt:lpstr>ILO 2</vt:lpstr>
      <vt:lpstr>ILO 5</vt:lpstr>
      <vt:lpstr>ILO 5</vt:lpstr>
      <vt:lpstr>ILO 6.4</vt:lpstr>
      <vt:lpstr>ILO 6</vt:lpstr>
      <vt:lpstr>ILO 8</vt:lpstr>
      <vt:lpstr>ILO 8</vt:lpstr>
      <vt:lpstr>ILO 8</vt:lpstr>
      <vt:lpstr>PowerPoint Presentation</vt:lpstr>
      <vt:lpstr>ILO 8</vt:lpstr>
      <vt:lpstr>PowerPoint Presentation</vt:lpstr>
      <vt:lpstr>Medal Challenges</vt:lpstr>
      <vt:lpstr>1/1</vt:lpstr>
      <vt:lpstr>Section D</vt:lpstr>
      <vt:lpstr>What did I achieve this block?</vt:lpstr>
      <vt:lpstr>How well am I progressing?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«studentname» «studentid» «studentacademicproject»</dc:title>
  <dc:creator>Neggers, Margot</dc:creator>
  <cp:lastModifiedBy>Paskalev, Petar (232725)</cp:lastModifiedBy>
  <cp:revision>279</cp:revision>
  <dcterms:modified xsi:type="dcterms:W3CDTF">2025-01-24T14:28:21Z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0x0101000BADAD4AA324BF48804EF76FD903323C</vt:lpwstr>
  </property>
  <property fmtid="{D5CDD505-2E9C-101B-9397-08002B2CF9AE}" pid="3" name="MediaServiceImageTags">
    <vt:lpwstr/>
  </property>
  <property fmtid="{D5CDD505-2E9C-101B-9397-08002B2CF9AE}" pid="4" name="xd_ProgID">
    <vt:lpwstr/>
  </property>
  <property fmtid="{D5CDD505-2E9C-101B-9397-08002B2CF9AE}" pid="5" name="ComplianceAssetId">
    <vt:lpwstr/>
  </property>
  <property fmtid="{D5CDD505-2E9C-101B-9397-08002B2CF9AE}" pid="6" name="TemplateUrl">
    <vt:lpwstr/>
  </property>
  <property fmtid="{D5CDD505-2E9C-101B-9397-08002B2CF9AE}" pid="7" name="_ExtendedDescription">
    <vt:lpwstr/>
  </property>
  <property fmtid="{D5CDD505-2E9C-101B-9397-08002B2CF9AE}" pid="8" name="TriggerFlowInfo">
    <vt:lpwstr/>
  </property>
  <property fmtid="{D5CDD505-2E9C-101B-9397-08002B2CF9AE}" pid="9" name="xd_Signature">
    <vt:bool>false</vt:bool>
  </property>
</Properties>
</file>

<file path=docProps/thumbnail.jpeg>
</file>